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4"/>
  </p:sldMasterIdLst>
  <p:notesMasterIdLst>
    <p:notesMasterId r:id="rId23"/>
  </p:notesMasterIdLst>
  <p:handoutMasterIdLst>
    <p:handoutMasterId r:id="rId24"/>
  </p:handoutMasterIdLst>
  <p:sldIdLst>
    <p:sldId id="256" r:id="rId5"/>
    <p:sldId id="263" r:id="rId6"/>
    <p:sldId id="261" r:id="rId7"/>
    <p:sldId id="272" r:id="rId8"/>
    <p:sldId id="264" r:id="rId9"/>
    <p:sldId id="271" r:id="rId10"/>
    <p:sldId id="265" r:id="rId11"/>
    <p:sldId id="266" r:id="rId12"/>
    <p:sldId id="267" r:id="rId13"/>
    <p:sldId id="268" r:id="rId14"/>
    <p:sldId id="273" r:id="rId15"/>
    <p:sldId id="276" r:id="rId16"/>
    <p:sldId id="278" r:id="rId17"/>
    <p:sldId id="279" r:id="rId18"/>
    <p:sldId id="277" r:id="rId19"/>
    <p:sldId id="269" r:id="rId20"/>
    <p:sldId id="270" r:id="rId21"/>
    <p:sldId id="26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2" autoAdjust="0"/>
  </p:normalViewPr>
  <p:slideViewPr>
    <p:cSldViewPr snapToGrid="0">
      <p:cViewPr varScale="1">
        <p:scale>
          <a:sx n="86" d="100"/>
          <a:sy n="86" d="100"/>
        </p:scale>
        <p:origin x="51" y="165"/>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28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E9AD0B-69B6-4024-B46B-96215BA80CF5}" type="doc">
      <dgm:prSet loTypeId="urn:microsoft.com/office/officeart/2005/8/layout/arrow5" loCatId="relationship" qsTypeId="urn:microsoft.com/office/officeart/2005/8/quickstyle/simple4" qsCatId="simple" csTypeId="urn:microsoft.com/office/officeart/2005/8/colors/accent0_3" csCatId="mainScheme" phldr="1"/>
      <dgm:spPr/>
      <dgm:t>
        <a:bodyPr/>
        <a:lstStyle/>
        <a:p>
          <a:endParaRPr lang="en-US"/>
        </a:p>
      </dgm:t>
    </dgm:pt>
    <dgm:pt modelId="{8FB8CC26-2965-4C96-81C1-37E1F550CC15}">
      <dgm:prSet custT="1"/>
      <dgm:spPr/>
      <dgm:t>
        <a:bodyPr/>
        <a:lstStyle/>
        <a:p>
          <a:r>
            <a:rPr lang="en-US" sz="600" dirty="0"/>
            <a:t> </a:t>
          </a:r>
          <a:r>
            <a:rPr lang="en-US" sz="1100" dirty="0"/>
            <a:t>Support Group</a:t>
          </a:r>
        </a:p>
      </dgm:t>
    </dgm:pt>
    <dgm:pt modelId="{23D16714-457D-424D-A8F7-BA1705AC073E}" type="parTrans" cxnId="{D1F636DC-44D1-4FF0-9BEC-BD4BC7285AEC}">
      <dgm:prSet/>
      <dgm:spPr/>
      <dgm:t>
        <a:bodyPr/>
        <a:lstStyle/>
        <a:p>
          <a:endParaRPr lang="en-US"/>
        </a:p>
      </dgm:t>
    </dgm:pt>
    <dgm:pt modelId="{4B35B3F0-94B5-4A8E-86EB-A48E0546B5B0}" type="sibTrans" cxnId="{D1F636DC-44D1-4FF0-9BEC-BD4BC7285AEC}">
      <dgm:prSet/>
      <dgm:spPr/>
      <dgm:t>
        <a:bodyPr/>
        <a:lstStyle/>
        <a:p>
          <a:endParaRPr lang="en-US"/>
        </a:p>
      </dgm:t>
    </dgm:pt>
    <dgm:pt modelId="{346C6DE3-8E2A-43F7-94C9-62588D0775FD}">
      <dgm:prSet custT="1"/>
      <dgm:spPr/>
      <dgm:t>
        <a:bodyPr/>
        <a:lstStyle/>
        <a:p>
          <a:r>
            <a:rPr lang="en-US" sz="1100" dirty="0"/>
            <a:t>Data Tracking</a:t>
          </a:r>
        </a:p>
      </dgm:t>
    </dgm:pt>
    <dgm:pt modelId="{979AB375-CB10-4BD4-BB9C-C02D01D703DD}" type="parTrans" cxnId="{C73DCE7B-E73B-4EFD-9D54-CF358DEF691C}">
      <dgm:prSet/>
      <dgm:spPr/>
      <dgm:t>
        <a:bodyPr/>
        <a:lstStyle/>
        <a:p>
          <a:endParaRPr lang="en-US"/>
        </a:p>
      </dgm:t>
    </dgm:pt>
    <dgm:pt modelId="{729B118B-76C1-471E-859E-E72A03EB11AD}" type="sibTrans" cxnId="{C73DCE7B-E73B-4EFD-9D54-CF358DEF691C}">
      <dgm:prSet/>
      <dgm:spPr/>
      <dgm:t>
        <a:bodyPr/>
        <a:lstStyle/>
        <a:p>
          <a:endParaRPr lang="en-US"/>
        </a:p>
      </dgm:t>
    </dgm:pt>
    <dgm:pt modelId="{412767ED-8B58-4ED1-91BC-B1AB6D2C0E9A}">
      <dgm:prSet custT="1"/>
      <dgm:spPr/>
      <dgm:t>
        <a:bodyPr/>
        <a:lstStyle/>
        <a:p>
          <a:r>
            <a:rPr lang="en-US" sz="1200" dirty="0"/>
            <a:t>Post Survey                  </a:t>
          </a:r>
        </a:p>
      </dgm:t>
    </dgm:pt>
    <dgm:pt modelId="{4F922D39-8DE2-4A3D-AE03-833939115C05}" type="parTrans" cxnId="{15A564DE-6C21-4E1B-92C5-06AE54277885}">
      <dgm:prSet/>
      <dgm:spPr/>
      <dgm:t>
        <a:bodyPr/>
        <a:lstStyle/>
        <a:p>
          <a:endParaRPr lang="en-US"/>
        </a:p>
      </dgm:t>
    </dgm:pt>
    <dgm:pt modelId="{395EDCC8-795F-4FD2-9943-45D8314C6C7F}" type="sibTrans" cxnId="{15A564DE-6C21-4E1B-92C5-06AE54277885}">
      <dgm:prSet/>
      <dgm:spPr/>
      <dgm:t>
        <a:bodyPr/>
        <a:lstStyle/>
        <a:p>
          <a:endParaRPr lang="en-US"/>
        </a:p>
      </dgm:t>
    </dgm:pt>
    <dgm:pt modelId="{2277039A-7527-4DDD-861A-65300EDD37F5}">
      <dgm:prSet custT="1"/>
      <dgm:spPr/>
      <dgm:t>
        <a:bodyPr/>
        <a:lstStyle/>
        <a:p>
          <a:r>
            <a:rPr lang="en-US" sz="1000" dirty="0"/>
            <a:t>Education </a:t>
          </a:r>
        </a:p>
      </dgm:t>
    </dgm:pt>
    <dgm:pt modelId="{441FEC1C-4736-44AE-8748-3228EF7F450F}" type="parTrans" cxnId="{3873E954-6861-4D60-A1E6-DFE31D0BCBCE}">
      <dgm:prSet/>
      <dgm:spPr/>
      <dgm:t>
        <a:bodyPr/>
        <a:lstStyle/>
        <a:p>
          <a:endParaRPr lang="en-US"/>
        </a:p>
      </dgm:t>
    </dgm:pt>
    <dgm:pt modelId="{0F10BCB1-621A-4442-8ADE-01204F02CDFD}" type="sibTrans" cxnId="{3873E954-6861-4D60-A1E6-DFE31D0BCBCE}">
      <dgm:prSet/>
      <dgm:spPr/>
      <dgm:t>
        <a:bodyPr/>
        <a:lstStyle/>
        <a:p>
          <a:endParaRPr lang="en-US"/>
        </a:p>
      </dgm:t>
    </dgm:pt>
    <dgm:pt modelId="{422A01D4-89D0-4528-828B-F3B933B76E92}">
      <dgm:prSet custT="1"/>
      <dgm:spPr/>
      <dgm:t>
        <a:bodyPr/>
        <a:lstStyle/>
        <a:p>
          <a:r>
            <a:rPr lang="en-US" sz="700" dirty="0"/>
            <a:t> </a:t>
          </a:r>
          <a:r>
            <a:rPr lang="en-US" sz="1000" dirty="0"/>
            <a:t>Demonstrations </a:t>
          </a:r>
        </a:p>
      </dgm:t>
    </dgm:pt>
    <dgm:pt modelId="{70CFD76B-33FA-4579-98EB-1EBF0367C15A}" type="parTrans" cxnId="{0953FC6D-1B9C-4C0A-89AF-7688B07118C9}">
      <dgm:prSet/>
      <dgm:spPr/>
      <dgm:t>
        <a:bodyPr/>
        <a:lstStyle/>
        <a:p>
          <a:endParaRPr lang="en-US"/>
        </a:p>
      </dgm:t>
    </dgm:pt>
    <dgm:pt modelId="{CCB66502-F6DF-45B3-9D52-D771F151E2CE}" type="sibTrans" cxnId="{0953FC6D-1B9C-4C0A-89AF-7688B07118C9}">
      <dgm:prSet/>
      <dgm:spPr/>
      <dgm:t>
        <a:bodyPr/>
        <a:lstStyle/>
        <a:p>
          <a:endParaRPr lang="en-US"/>
        </a:p>
      </dgm:t>
    </dgm:pt>
    <dgm:pt modelId="{9756EDF8-9D4A-45A7-98AD-15C387E553E6}">
      <dgm:prSet/>
      <dgm:spPr/>
      <dgm:t>
        <a:bodyPr/>
        <a:lstStyle/>
        <a:p>
          <a:r>
            <a:rPr lang="en-US" dirty="0"/>
            <a:t>Entrepreneurship </a:t>
          </a:r>
        </a:p>
      </dgm:t>
    </dgm:pt>
    <dgm:pt modelId="{10B18734-02E6-41AE-9003-3E2FF5AC0D18}" type="parTrans" cxnId="{82FAE1BB-F0DC-42CB-9530-48DCA36D98D5}">
      <dgm:prSet/>
      <dgm:spPr/>
      <dgm:t>
        <a:bodyPr/>
        <a:lstStyle/>
        <a:p>
          <a:endParaRPr lang="en-US"/>
        </a:p>
      </dgm:t>
    </dgm:pt>
    <dgm:pt modelId="{93037CB2-856D-45C6-BAFE-9F21C760DC9B}" type="sibTrans" cxnId="{82FAE1BB-F0DC-42CB-9530-48DCA36D98D5}">
      <dgm:prSet/>
      <dgm:spPr/>
      <dgm:t>
        <a:bodyPr/>
        <a:lstStyle/>
        <a:p>
          <a:endParaRPr lang="en-US"/>
        </a:p>
      </dgm:t>
    </dgm:pt>
    <dgm:pt modelId="{961AFB58-D977-49EA-8459-269C44F24779}">
      <dgm:prSet/>
      <dgm:spPr/>
      <dgm:t>
        <a:bodyPr/>
        <a:lstStyle/>
        <a:p>
          <a:r>
            <a:rPr lang="en-US" dirty="0"/>
            <a:t> Growth</a:t>
          </a:r>
        </a:p>
      </dgm:t>
    </dgm:pt>
    <dgm:pt modelId="{897DF728-DA82-484D-8B21-BCB05BD98118}" type="parTrans" cxnId="{C600A964-8315-4499-B983-185614EBF2EF}">
      <dgm:prSet/>
      <dgm:spPr/>
      <dgm:t>
        <a:bodyPr/>
        <a:lstStyle/>
        <a:p>
          <a:endParaRPr lang="en-US"/>
        </a:p>
      </dgm:t>
    </dgm:pt>
    <dgm:pt modelId="{DE9B4D70-689D-45CD-B96C-C9DBF2639612}" type="sibTrans" cxnId="{C600A964-8315-4499-B983-185614EBF2EF}">
      <dgm:prSet/>
      <dgm:spPr/>
      <dgm:t>
        <a:bodyPr/>
        <a:lstStyle/>
        <a:p>
          <a:endParaRPr lang="en-US"/>
        </a:p>
      </dgm:t>
    </dgm:pt>
    <dgm:pt modelId="{FD826E3A-A68B-4859-AA25-81C9A8BE7905}" type="pres">
      <dgm:prSet presAssocID="{56E9AD0B-69B6-4024-B46B-96215BA80CF5}" presName="diagram" presStyleCnt="0">
        <dgm:presLayoutVars>
          <dgm:dir/>
          <dgm:resizeHandles val="exact"/>
        </dgm:presLayoutVars>
      </dgm:prSet>
      <dgm:spPr/>
    </dgm:pt>
    <dgm:pt modelId="{4628FAC7-B6C7-40A6-ABBB-3D8131C31B8D}" type="pres">
      <dgm:prSet presAssocID="{8FB8CC26-2965-4C96-81C1-37E1F550CC15}" presName="arrow" presStyleLbl="node1" presStyleIdx="0" presStyleCnt="7" custScaleX="142669" custScaleY="142598">
        <dgm:presLayoutVars>
          <dgm:bulletEnabled val="1"/>
        </dgm:presLayoutVars>
      </dgm:prSet>
      <dgm:spPr/>
    </dgm:pt>
    <dgm:pt modelId="{63A1962A-0FD6-4E58-B1C0-5BC42C69DB44}" type="pres">
      <dgm:prSet presAssocID="{346C6DE3-8E2A-43F7-94C9-62588D0775FD}" presName="arrow" presStyleLbl="node1" presStyleIdx="1" presStyleCnt="7" custScaleX="111645" custScaleY="133816" custRadScaleRad="106623" custRadScaleInc="1220">
        <dgm:presLayoutVars>
          <dgm:bulletEnabled val="1"/>
        </dgm:presLayoutVars>
      </dgm:prSet>
      <dgm:spPr/>
    </dgm:pt>
    <dgm:pt modelId="{ED2FDECB-D93A-4E48-82E5-AED3D4393D8A}" type="pres">
      <dgm:prSet presAssocID="{412767ED-8B58-4ED1-91BC-B1AB6D2C0E9A}" presName="arrow" presStyleLbl="node1" presStyleIdx="2" presStyleCnt="7" custScaleX="114407" custScaleY="141342">
        <dgm:presLayoutVars>
          <dgm:bulletEnabled val="1"/>
        </dgm:presLayoutVars>
      </dgm:prSet>
      <dgm:spPr/>
    </dgm:pt>
    <dgm:pt modelId="{3343B2DA-7519-410A-B00D-41ECF70840A0}" type="pres">
      <dgm:prSet presAssocID="{2277039A-7527-4DDD-861A-65300EDD37F5}" presName="arrow" presStyleLbl="node1" presStyleIdx="3" presStyleCnt="7" custScaleX="160869" custScaleY="131266">
        <dgm:presLayoutVars>
          <dgm:bulletEnabled val="1"/>
        </dgm:presLayoutVars>
      </dgm:prSet>
      <dgm:spPr/>
    </dgm:pt>
    <dgm:pt modelId="{88DDB52E-8A74-42BF-96B4-6A66064A6B67}" type="pres">
      <dgm:prSet presAssocID="{422A01D4-89D0-4528-828B-F3B933B76E92}" presName="arrow" presStyleLbl="node1" presStyleIdx="4" presStyleCnt="7" custScaleX="168342" custScaleY="174624">
        <dgm:presLayoutVars>
          <dgm:bulletEnabled val="1"/>
        </dgm:presLayoutVars>
      </dgm:prSet>
      <dgm:spPr/>
    </dgm:pt>
    <dgm:pt modelId="{D0E9F0BF-E9FC-43E3-9060-31CBD214022E}" type="pres">
      <dgm:prSet presAssocID="{9756EDF8-9D4A-45A7-98AD-15C387E553E6}" presName="arrow" presStyleLbl="node1" presStyleIdx="5" presStyleCnt="7" custScaleX="156764" custScaleY="153056">
        <dgm:presLayoutVars>
          <dgm:bulletEnabled val="1"/>
        </dgm:presLayoutVars>
      </dgm:prSet>
      <dgm:spPr/>
    </dgm:pt>
    <dgm:pt modelId="{714342B2-1AFC-42C3-A017-DCEC2E500A1F}" type="pres">
      <dgm:prSet presAssocID="{961AFB58-D977-49EA-8459-269C44F24779}" presName="arrow" presStyleLbl="node1" presStyleIdx="6" presStyleCnt="7" custScaleX="123605" custScaleY="128749">
        <dgm:presLayoutVars>
          <dgm:bulletEnabled val="1"/>
        </dgm:presLayoutVars>
      </dgm:prSet>
      <dgm:spPr/>
    </dgm:pt>
  </dgm:ptLst>
  <dgm:cxnLst>
    <dgm:cxn modelId="{C9721E09-8259-4D3D-A86F-80B486902EA7}" type="presOf" srcId="{8FB8CC26-2965-4C96-81C1-37E1F550CC15}" destId="{4628FAC7-B6C7-40A6-ABBB-3D8131C31B8D}" srcOrd="0" destOrd="0" presId="urn:microsoft.com/office/officeart/2005/8/layout/arrow5"/>
    <dgm:cxn modelId="{9920C21B-20A5-4262-88F6-87460112E310}" type="presOf" srcId="{412767ED-8B58-4ED1-91BC-B1AB6D2C0E9A}" destId="{ED2FDECB-D93A-4E48-82E5-AED3D4393D8A}" srcOrd="0" destOrd="0" presId="urn:microsoft.com/office/officeart/2005/8/layout/arrow5"/>
    <dgm:cxn modelId="{EBD2FA21-2DF7-4CDB-8F06-9E8BF4DB7C82}" type="presOf" srcId="{9756EDF8-9D4A-45A7-98AD-15C387E553E6}" destId="{D0E9F0BF-E9FC-43E3-9060-31CBD214022E}" srcOrd="0" destOrd="0" presId="urn:microsoft.com/office/officeart/2005/8/layout/arrow5"/>
    <dgm:cxn modelId="{C600A964-8315-4499-B983-185614EBF2EF}" srcId="{56E9AD0B-69B6-4024-B46B-96215BA80CF5}" destId="{961AFB58-D977-49EA-8459-269C44F24779}" srcOrd="6" destOrd="0" parTransId="{897DF728-DA82-484D-8B21-BCB05BD98118}" sibTransId="{DE9B4D70-689D-45CD-B96C-C9DBF2639612}"/>
    <dgm:cxn modelId="{0953FC6D-1B9C-4C0A-89AF-7688B07118C9}" srcId="{56E9AD0B-69B6-4024-B46B-96215BA80CF5}" destId="{422A01D4-89D0-4528-828B-F3B933B76E92}" srcOrd="4" destOrd="0" parTransId="{70CFD76B-33FA-4579-98EB-1EBF0367C15A}" sibTransId="{CCB66502-F6DF-45B3-9D52-D771F151E2CE}"/>
    <dgm:cxn modelId="{3873E954-6861-4D60-A1E6-DFE31D0BCBCE}" srcId="{56E9AD0B-69B6-4024-B46B-96215BA80CF5}" destId="{2277039A-7527-4DDD-861A-65300EDD37F5}" srcOrd="3" destOrd="0" parTransId="{441FEC1C-4736-44AE-8748-3228EF7F450F}" sibTransId="{0F10BCB1-621A-4442-8ADE-01204F02CDFD}"/>
    <dgm:cxn modelId="{B5FC3E79-1123-4EDC-8FA6-CD7AEBABBFF8}" type="presOf" srcId="{56E9AD0B-69B6-4024-B46B-96215BA80CF5}" destId="{FD826E3A-A68B-4859-AA25-81C9A8BE7905}" srcOrd="0" destOrd="0" presId="urn:microsoft.com/office/officeart/2005/8/layout/arrow5"/>
    <dgm:cxn modelId="{C73DCE7B-E73B-4EFD-9D54-CF358DEF691C}" srcId="{56E9AD0B-69B6-4024-B46B-96215BA80CF5}" destId="{346C6DE3-8E2A-43F7-94C9-62588D0775FD}" srcOrd="1" destOrd="0" parTransId="{979AB375-CB10-4BD4-BB9C-C02D01D703DD}" sibTransId="{729B118B-76C1-471E-859E-E72A03EB11AD}"/>
    <dgm:cxn modelId="{AEF44994-7494-4959-8BA5-F8ACCA9DD264}" type="presOf" srcId="{422A01D4-89D0-4528-828B-F3B933B76E92}" destId="{88DDB52E-8A74-42BF-96B4-6A66064A6B67}" srcOrd="0" destOrd="0" presId="urn:microsoft.com/office/officeart/2005/8/layout/arrow5"/>
    <dgm:cxn modelId="{718D38A2-4D3D-4BBB-8648-5725475A85C7}" type="presOf" srcId="{2277039A-7527-4DDD-861A-65300EDD37F5}" destId="{3343B2DA-7519-410A-B00D-41ECF70840A0}" srcOrd="0" destOrd="0" presId="urn:microsoft.com/office/officeart/2005/8/layout/arrow5"/>
    <dgm:cxn modelId="{82FAE1BB-F0DC-42CB-9530-48DCA36D98D5}" srcId="{56E9AD0B-69B6-4024-B46B-96215BA80CF5}" destId="{9756EDF8-9D4A-45A7-98AD-15C387E553E6}" srcOrd="5" destOrd="0" parTransId="{10B18734-02E6-41AE-9003-3E2FF5AC0D18}" sibTransId="{93037CB2-856D-45C6-BAFE-9F21C760DC9B}"/>
    <dgm:cxn modelId="{BE39D6BF-2010-4E61-92CB-D6525FE675F9}" type="presOf" srcId="{961AFB58-D977-49EA-8459-269C44F24779}" destId="{714342B2-1AFC-42C3-A017-DCEC2E500A1F}" srcOrd="0" destOrd="0" presId="urn:microsoft.com/office/officeart/2005/8/layout/arrow5"/>
    <dgm:cxn modelId="{BE11EBCD-F295-4259-AEB7-ECBB68E56106}" type="presOf" srcId="{346C6DE3-8E2A-43F7-94C9-62588D0775FD}" destId="{63A1962A-0FD6-4E58-B1C0-5BC42C69DB44}" srcOrd="0" destOrd="0" presId="urn:microsoft.com/office/officeart/2005/8/layout/arrow5"/>
    <dgm:cxn modelId="{D1F636DC-44D1-4FF0-9BEC-BD4BC7285AEC}" srcId="{56E9AD0B-69B6-4024-B46B-96215BA80CF5}" destId="{8FB8CC26-2965-4C96-81C1-37E1F550CC15}" srcOrd="0" destOrd="0" parTransId="{23D16714-457D-424D-A8F7-BA1705AC073E}" sibTransId="{4B35B3F0-94B5-4A8E-86EB-A48E0546B5B0}"/>
    <dgm:cxn modelId="{15A564DE-6C21-4E1B-92C5-06AE54277885}" srcId="{56E9AD0B-69B6-4024-B46B-96215BA80CF5}" destId="{412767ED-8B58-4ED1-91BC-B1AB6D2C0E9A}" srcOrd="2" destOrd="0" parTransId="{4F922D39-8DE2-4A3D-AE03-833939115C05}" sibTransId="{395EDCC8-795F-4FD2-9943-45D8314C6C7F}"/>
    <dgm:cxn modelId="{4236ADD7-CDC4-4FB7-9D2C-997060F75B6F}" type="presParOf" srcId="{FD826E3A-A68B-4859-AA25-81C9A8BE7905}" destId="{4628FAC7-B6C7-40A6-ABBB-3D8131C31B8D}" srcOrd="0" destOrd="0" presId="urn:microsoft.com/office/officeart/2005/8/layout/arrow5"/>
    <dgm:cxn modelId="{31E6278D-5A47-456B-A567-B240025058DB}" type="presParOf" srcId="{FD826E3A-A68B-4859-AA25-81C9A8BE7905}" destId="{63A1962A-0FD6-4E58-B1C0-5BC42C69DB44}" srcOrd="1" destOrd="0" presId="urn:microsoft.com/office/officeart/2005/8/layout/arrow5"/>
    <dgm:cxn modelId="{986CF397-C0CD-405B-A88F-7BBE82F7D587}" type="presParOf" srcId="{FD826E3A-A68B-4859-AA25-81C9A8BE7905}" destId="{ED2FDECB-D93A-4E48-82E5-AED3D4393D8A}" srcOrd="2" destOrd="0" presId="urn:microsoft.com/office/officeart/2005/8/layout/arrow5"/>
    <dgm:cxn modelId="{344B3DAF-69BA-4D7C-80D2-43539B7297DC}" type="presParOf" srcId="{FD826E3A-A68B-4859-AA25-81C9A8BE7905}" destId="{3343B2DA-7519-410A-B00D-41ECF70840A0}" srcOrd="3" destOrd="0" presId="urn:microsoft.com/office/officeart/2005/8/layout/arrow5"/>
    <dgm:cxn modelId="{C5D1AD0D-E94A-4B55-B5E4-D3F71032B849}" type="presParOf" srcId="{FD826E3A-A68B-4859-AA25-81C9A8BE7905}" destId="{88DDB52E-8A74-42BF-96B4-6A66064A6B67}" srcOrd="4" destOrd="0" presId="urn:microsoft.com/office/officeart/2005/8/layout/arrow5"/>
    <dgm:cxn modelId="{40CEF1A3-56D8-411C-A231-A1AFDE69D1C5}" type="presParOf" srcId="{FD826E3A-A68B-4859-AA25-81C9A8BE7905}" destId="{D0E9F0BF-E9FC-43E3-9060-31CBD214022E}" srcOrd="5" destOrd="0" presId="urn:microsoft.com/office/officeart/2005/8/layout/arrow5"/>
    <dgm:cxn modelId="{788E9259-A964-415E-A336-DF95660CEAB8}" type="presParOf" srcId="{FD826E3A-A68B-4859-AA25-81C9A8BE7905}" destId="{714342B2-1AFC-42C3-A017-DCEC2E500A1F}" srcOrd="6"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8FAC7-B6C7-40A6-ABBB-3D8131C31B8D}">
      <dsp:nvSpPr>
        <dsp:cNvPr id="0" name=""/>
        <dsp:cNvSpPr/>
      </dsp:nvSpPr>
      <dsp:spPr>
        <a:xfrm>
          <a:off x="1543750" y="-283683"/>
          <a:ext cx="1803635" cy="1802737"/>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672" tIns="42672" rIns="42672" bIns="42672" numCol="1" spcCol="1270" anchor="ctr" anchorCtr="0">
          <a:noAutofit/>
        </a:bodyPr>
        <a:lstStyle/>
        <a:p>
          <a:pPr marL="0" lvl="0" indent="0" algn="ctr" defTabSz="266700">
            <a:lnSpc>
              <a:spcPct val="90000"/>
            </a:lnSpc>
            <a:spcBef>
              <a:spcPct val="0"/>
            </a:spcBef>
            <a:spcAft>
              <a:spcPct val="35000"/>
            </a:spcAft>
            <a:buNone/>
          </a:pPr>
          <a:r>
            <a:rPr lang="en-US" sz="600" kern="1200" dirty="0"/>
            <a:t> </a:t>
          </a:r>
          <a:r>
            <a:rPr lang="en-US" sz="1100" kern="1200" dirty="0"/>
            <a:t>Support Group</a:t>
          </a:r>
        </a:p>
      </dsp:txBody>
      <dsp:txXfrm>
        <a:off x="1994659" y="-283683"/>
        <a:ext cx="901817" cy="1487258"/>
      </dsp:txXfrm>
    </dsp:sp>
    <dsp:sp modelId="{63A1962A-0FD6-4E58-B1C0-5BC42C69DB44}">
      <dsp:nvSpPr>
        <dsp:cNvPr id="0" name=""/>
        <dsp:cNvSpPr/>
      </dsp:nvSpPr>
      <dsp:spPr>
        <a:xfrm rot="3085714">
          <a:off x="3187395" y="364698"/>
          <a:ext cx="1411427" cy="1691715"/>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Data Tracking</a:t>
          </a:r>
        </a:p>
      </dsp:txBody>
      <dsp:txXfrm rot="-5400000">
        <a:off x="3267307" y="780698"/>
        <a:ext cx="1444715" cy="705713"/>
      </dsp:txXfrm>
    </dsp:sp>
    <dsp:sp modelId="{ED2FDECB-D93A-4E48-82E5-AED3D4393D8A}">
      <dsp:nvSpPr>
        <dsp:cNvPr id="0" name=""/>
        <dsp:cNvSpPr/>
      </dsp:nvSpPr>
      <dsp:spPr>
        <a:xfrm rot="6171429">
          <a:off x="3400770" y="1828870"/>
          <a:ext cx="1446344" cy="1786859"/>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Post Survey                  </a:t>
          </a:r>
        </a:p>
      </dsp:txBody>
      <dsp:txXfrm rot="-5400000">
        <a:off x="3480450" y="2388874"/>
        <a:ext cx="1533749" cy="723172"/>
      </dsp:txXfrm>
    </dsp:sp>
    <dsp:sp modelId="{3343B2DA-7519-410A-B00D-41ECF70840A0}">
      <dsp:nvSpPr>
        <dsp:cNvPr id="0" name=""/>
        <dsp:cNvSpPr/>
      </dsp:nvSpPr>
      <dsp:spPr>
        <a:xfrm rot="9257143">
          <a:off x="2175654" y="3060534"/>
          <a:ext cx="2033721" cy="1659477"/>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Education </a:t>
          </a:r>
        </a:p>
      </dsp:txBody>
      <dsp:txXfrm rot="10800000">
        <a:off x="2747086" y="3336562"/>
        <a:ext cx="1016861" cy="1369069"/>
      </dsp:txXfrm>
    </dsp:sp>
    <dsp:sp modelId="{88DDB52E-8A74-42BF-96B4-6A66064A6B67}">
      <dsp:nvSpPr>
        <dsp:cNvPr id="0" name=""/>
        <dsp:cNvSpPr/>
      </dsp:nvSpPr>
      <dsp:spPr>
        <a:xfrm rot="12342857">
          <a:off x="634523" y="2786466"/>
          <a:ext cx="2128196" cy="2207613"/>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t> </a:t>
          </a:r>
          <a:r>
            <a:rPr lang="en-US" sz="1000" kern="1200" dirty="0"/>
            <a:t>Demonstrations </a:t>
          </a:r>
        </a:p>
      </dsp:txBody>
      <dsp:txXfrm rot="10800000">
        <a:off x="1085775" y="3140459"/>
        <a:ext cx="1064098" cy="1835179"/>
      </dsp:txXfrm>
    </dsp:sp>
    <dsp:sp modelId="{D0E9F0BF-E9FC-43E3-9060-31CBD214022E}">
      <dsp:nvSpPr>
        <dsp:cNvPr id="0" name=""/>
        <dsp:cNvSpPr/>
      </dsp:nvSpPr>
      <dsp:spPr>
        <a:xfrm rot="15428571">
          <a:off x="-223719" y="1754825"/>
          <a:ext cx="1981825" cy="1934949"/>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Entrepreneurship </a:t>
          </a:r>
        </a:p>
      </dsp:txBody>
      <dsp:txXfrm rot="5400000">
        <a:off x="-196036" y="2264518"/>
        <a:ext cx="1596333" cy="990913"/>
      </dsp:txXfrm>
    </dsp:sp>
    <dsp:sp modelId="{714342B2-1AFC-42C3-A017-DCEC2E500A1F}">
      <dsp:nvSpPr>
        <dsp:cNvPr id="0" name=""/>
        <dsp:cNvSpPr/>
      </dsp:nvSpPr>
      <dsp:spPr>
        <a:xfrm rot="18514286">
          <a:off x="318303" y="452032"/>
          <a:ext cx="1562626" cy="1627657"/>
        </a:xfrm>
        <a:prstGeom prst="downArrow">
          <a:avLst>
            <a:gd name="adj1" fmla="val 50000"/>
            <a:gd name="adj2" fmla="val 35000"/>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 Growth</a:t>
          </a:r>
        </a:p>
      </dsp:txBody>
      <dsp:txXfrm rot="5400000">
        <a:off x="315618" y="789954"/>
        <a:ext cx="1354197" cy="781313"/>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45E872-1A40-4FE7-986C-59F628C1EA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B9F5374-08E9-4C85-B7A7-3F19604B53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A06F1-B57D-406B-8F09-B1FDC0D0B1F3}" type="datetimeFigureOut">
              <a:rPr lang="en-US" smtClean="0"/>
              <a:t>6/23/2022</a:t>
            </a:fld>
            <a:endParaRPr lang="en-US" dirty="0"/>
          </a:p>
        </p:txBody>
      </p:sp>
      <p:sp>
        <p:nvSpPr>
          <p:cNvPr id="4" name="Footer Placeholder 3">
            <a:extLst>
              <a:ext uri="{FF2B5EF4-FFF2-40B4-BE49-F238E27FC236}">
                <a16:creationId xmlns:a16="http://schemas.microsoft.com/office/drawing/2014/main" id="{937FACC5-BCFD-4649-8006-C71939BACE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146B17-7076-4944-A4A2-FD49936A33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7EDE44-B1FC-494A-A972-62DC7CABB271}" type="slidenum">
              <a:rPr lang="en-US" smtClean="0"/>
              <a:t>‹#›</a:t>
            </a:fld>
            <a:endParaRPr lang="en-US" dirty="0"/>
          </a:p>
        </p:txBody>
      </p:sp>
    </p:spTree>
    <p:extLst>
      <p:ext uri="{BB962C8B-B14F-4D97-AF65-F5344CB8AC3E}">
        <p14:creationId xmlns:p14="http://schemas.microsoft.com/office/powerpoint/2010/main" val="70568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7F2BD-238E-42D0-B670-F788A50DBDE8}" type="datetimeFigureOut">
              <a:rPr lang="en-US" smtClean="0"/>
              <a:t>6/23/2022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8DF69-FFB1-4D3A-9D8C-5887E79674D9}" type="slidenum">
              <a:rPr lang="en-US" smtClean="0"/>
              <a:t>‹#›</a:t>
            </a:fld>
            <a:endParaRPr lang="en-US" dirty="0"/>
          </a:p>
        </p:txBody>
      </p:sp>
    </p:spTree>
    <p:extLst>
      <p:ext uri="{BB962C8B-B14F-4D97-AF65-F5344CB8AC3E}">
        <p14:creationId xmlns:p14="http://schemas.microsoft.com/office/powerpoint/2010/main" val="376647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Haines 1 Pop</a:t>
            </a:r>
            <a:r>
              <a:rPr lang="en-US" baseline="0" dirty="0"/>
              <a:t> Open Solar cooker focus group was held at the Youth Education Development Association (YEDA) in the Kakuma Refugee Camp in Kenya.  The group of 11 </a:t>
            </a:r>
            <a:r>
              <a:rPr lang="en-US" baseline="0"/>
              <a:t>women were selected </a:t>
            </a:r>
            <a:r>
              <a:rPr lang="en-US" baseline="0" dirty="0"/>
              <a:t>based upon a short interview with </a:t>
            </a:r>
            <a:r>
              <a:rPr lang="en-US" baseline="0"/>
              <a:t>3 questions related to nterest </a:t>
            </a:r>
            <a:r>
              <a:rPr lang="en-US" baseline="0" dirty="0"/>
              <a:t>in solar/basket cooking (integrated cooking solutions), money savings on charcoal </a:t>
            </a:r>
            <a:r>
              <a:rPr lang="en-US" baseline="0"/>
              <a:t>and wood, </a:t>
            </a:r>
            <a:r>
              <a:rPr lang="en-US" baseline="0" dirty="0"/>
              <a:t>and long-term (sustainable) solutions.  The group assembled on the Saturday prior to the start of the workshop to get an overview of the workshop and review the daily commitment for the 10-day program.</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a:t>
            </a:fld>
            <a:endParaRPr lang="en-US" dirty="0"/>
          </a:p>
        </p:txBody>
      </p:sp>
    </p:spTree>
    <p:extLst>
      <p:ext uri="{BB962C8B-B14F-4D97-AF65-F5344CB8AC3E}">
        <p14:creationId xmlns:p14="http://schemas.microsoft.com/office/powerpoint/2010/main" val="130455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a:t>
            </a:r>
            <a:r>
              <a:rPr lang="en-US" baseline="0" dirty="0"/>
              <a:t> for making the Haines 1 pop open oven were offered to the facilitators (Grace, </a:t>
            </a:r>
            <a:r>
              <a:rPr lang="en-US" baseline="0" dirty="0" err="1"/>
              <a:t>Camily</a:t>
            </a:r>
            <a:r>
              <a:rPr lang="en-US" baseline="0" dirty="0"/>
              <a:t> and Bruno) and the YEDA group CEO (</a:t>
            </a:r>
            <a:r>
              <a:rPr lang="en-US" baseline="0" dirty="0" err="1"/>
              <a:t>Rhamadhani</a:t>
            </a:r>
            <a:r>
              <a:rPr lang="en-US" baseline="0" dirty="0"/>
              <a:t>).  Each distribution discussed the entrepreneurship opportunities in their regions of Eldoret and Kakuma. Each of the benefactors will work with Roger Haines to develop a plan to make and sell solar cookers, utilizing the field training manual to continue the continuity. The cook pot, lid and basket are not included.  One group was successful in painting a pot black for the workshop and </a:t>
            </a:r>
            <a:r>
              <a:rPr lang="en-US" baseline="0" dirty="0" err="1"/>
              <a:t>lide</a:t>
            </a:r>
            <a:r>
              <a:rPr lang="en-US" baseline="0" dirty="0"/>
              <a:t> are available locally.</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10</a:t>
            </a:fld>
            <a:endParaRPr lang="en-US" dirty="0"/>
          </a:p>
        </p:txBody>
      </p:sp>
    </p:spTree>
    <p:extLst>
      <p:ext uri="{BB962C8B-B14F-4D97-AF65-F5344CB8AC3E}">
        <p14:creationId xmlns:p14="http://schemas.microsoft.com/office/powerpoint/2010/main" val="401092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 the sense of </a:t>
            </a:r>
            <a:r>
              <a:rPr lang="en-US" i="1" dirty="0"/>
              <a:t>over urgency </a:t>
            </a:r>
            <a:r>
              <a:rPr lang="en-US" dirty="0"/>
              <a:t>to determine a project’s success.  Support is a key aspect to long term project success and sustainability, and it is gathered when a large number of trainees participate.  All trainees registered and all of the trainers, stakeholders and supporters joined the group.  Pictures, videos and regular updates are received from the group.  The women are proud to share their cooking and new skills.</a:t>
            </a:r>
          </a:p>
        </p:txBody>
      </p:sp>
      <p:sp>
        <p:nvSpPr>
          <p:cNvPr id="4" name="Slide Number Placeholder 3"/>
          <p:cNvSpPr>
            <a:spLocks noGrp="1"/>
          </p:cNvSpPr>
          <p:nvPr>
            <p:ph type="sldNum" sz="quarter" idx="5"/>
          </p:nvPr>
        </p:nvSpPr>
        <p:spPr/>
        <p:txBody>
          <a:bodyPr/>
          <a:lstStyle/>
          <a:p>
            <a:fld id="{28E8DF69-FFB1-4D3A-9D8C-5887E79674D9}" type="slidenum">
              <a:rPr lang="en-US" smtClean="0"/>
              <a:t>11</a:t>
            </a:fld>
            <a:endParaRPr lang="en-US" dirty="0"/>
          </a:p>
        </p:txBody>
      </p:sp>
    </p:spTree>
    <p:extLst>
      <p:ext uri="{BB962C8B-B14F-4D97-AF65-F5344CB8AC3E}">
        <p14:creationId xmlns:p14="http://schemas.microsoft.com/office/powerpoint/2010/main" val="230267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8DF69-FFB1-4D3A-9D8C-5887E79674D9}" type="slidenum">
              <a:rPr lang="en-US" smtClean="0"/>
              <a:t>12</a:t>
            </a:fld>
            <a:endParaRPr lang="en-US" dirty="0"/>
          </a:p>
        </p:txBody>
      </p:sp>
    </p:spTree>
    <p:extLst>
      <p:ext uri="{BB962C8B-B14F-4D97-AF65-F5344CB8AC3E}">
        <p14:creationId xmlns:p14="http://schemas.microsoft.com/office/powerpoint/2010/main" val="1908971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8DF69-FFB1-4D3A-9D8C-5887E79674D9}" type="slidenum">
              <a:rPr lang="en-US" smtClean="0"/>
              <a:t>13</a:t>
            </a:fld>
            <a:endParaRPr lang="en-US" dirty="0"/>
          </a:p>
        </p:txBody>
      </p:sp>
    </p:spTree>
    <p:extLst>
      <p:ext uri="{BB962C8B-B14F-4D97-AF65-F5344CB8AC3E}">
        <p14:creationId xmlns:p14="http://schemas.microsoft.com/office/powerpoint/2010/main" val="392144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8DF69-FFB1-4D3A-9D8C-5887E79674D9}" type="slidenum">
              <a:rPr lang="en-US" smtClean="0"/>
              <a:t>14</a:t>
            </a:fld>
            <a:endParaRPr lang="en-US" dirty="0"/>
          </a:p>
        </p:txBody>
      </p:sp>
    </p:spTree>
    <p:extLst>
      <p:ext uri="{BB962C8B-B14F-4D97-AF65-F5344CB8AC3E}">
        <p14:creationId xmlns:p14="http://schemas.microsoft.com/office/powerpoint/2010/main" val="368264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SCI Baseline Survey essential questions were answered by all participants. SEP will continue to communicate with this group and conduct a the follow up survey in six months. </a:t>
            </a:r>
          </a:p>
        </p:txBody>
      </p:sp>
      <p:sp>
        <p:nvSpPr>
          <p:cNvPr id="4" name="Slide Number Placeholder 3"/>
          <p:cNvSpPr>
            <a:spLocks noGrp="1"/>
          </p:cNvSpPr>
          <p:nvPr>
            <p:ph type="sldNum" sz="quarter" idx="5"/>
          </p:nvPr>
        </p:nvSpPr>
        <p:spPr/>
        <p:txBody>
          <a:bodyPr/>
          <a:lstStyle/>
          <a:p>
            <a:fld id="{28E8DF69-FFB1-4D3A-9D8C-5887E79674D9}" type="slidenum">
              <a:rPr lang="en-US" smtClean="0"/>
              <a:t>15</a:t>
            </a:fld>
            <a:endParaRPr lang="en-US" dirty="0"/>
          </a:p>
        </p:txBody>
      </p:sp>
    </p:spTree>
    <p:extLst>
      <p:ext uri="{BB962C8B-B14F-4D97-AF65-F5344CB8AC3E}">
        <p14:creationId xmlns:p14="http://schemas.microsoft.com/office/powerpoint/2010/main" val="2857346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a:t>
            </a:r>
            <a:r>
              <a:rPr lang="en-US" baseline="0" dirty="0"/>
              <a:t> the hardest to assess, immediately following the workshop. A support program for trainee success is in place, the women are reporting and taking photos of their cooking.  Step 1 of the follow up is successful.  Those without a smart phone are able to report their result to the YEDA Office Manager.   Updates will be given at the 6 month and 1 year mark.  The focus group style field training was well organized and programmatically sound.  The facilitators were well qualified, long-term solar cooking and hear retention basket educators with workshop experience in Kenya. However, the language barrier was a problem on occasion.  The refugees spoke different dialects of Swahili, and the facilitators  interpreted content for better understanding; therefore, the pace of the workshop was altered.  </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16</a:t>
            </a:fld>
            <a:endParaRPr lang="en-US" dirty="0"/>
          </a:p>
        </p:txBody>
      </p:sp>
    </p:spTree>
    <p:extLst>
      <p:ext uri="{BB962C8B-B14F-4D97-AF65-F5344CB8AC3E}">
        <p14:creationId xmlns:p14="http://schemas.microsoft.com/office/powerpoint/2010/main" val="183044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a:t>
            </a:r>
            <a:r>
              <a:rPr lang="en-US" baseline="30000" dirty="0"/>
              <a:t>nd</a:t>
            </a:r>
            <a:r>
              <a:rPr lang="en-US" dirty="0"/>
              <a:t> Haines Focus Group Workshop is taking place in Dadaab June 13</a:t>
            </a:r>
            <a:r>
              <a:rPr lang="en-US" baseline="30000" dirty="0"/>
              <a:t>th</a:t>
            </a:r>
            <a:r>
              <a:rPr lang="en-US" dirty="0"/>
              <a:t> – 23</a:t>
            </a:r>
            <a:r>
              <a:rPr lang="en-US" baseline="30000" dirty="0"/>
              <a:t>rd</a:t>
            </a:r>
            <a:r>
              <a:rPr lang="en-US" dirty="0"/>
              <a:t> with Adieu</a:t>
            </a:r>
            <a:r>
              <a:rPr lang="en-US" baseline="0" dirty="0"/>
              <a:t> as the facilitator.  Adieu spent 4 days observing the Kakuma Focus Group and was able to learn the steps to basket making, firsthand.  The workbooks and trainee manuals were emailed to her for printing and review.  There should be an organizational consistency with the 2 projects to implement the best practices model for field training.</a:t>
            </a:r>
          </a:p>
          <a:p>
            <a:endParaRPr lang="en-US" baseline="0" dirty="0"/>
          </a:p>
        </p:txBody>
      </p:sp>
      <p:sp>
        <p:nvSpPr>
          <p:cNvPr id="4" name="Slide Number Placeholder 3"/>
          <p:cNvSpPr>
            <a:spLocks noGrp="1"/>
          </p:cNvSpPr>
          <p:nvPr>
            <p:ph type="sldNum" sz="quarter" idx="5"/>
          </p:nvPr>
        </p:nvSpPr>
        <p:spPr/>
        <p:txBody>
          <a:bodyPr/>
          <a:lstStyle/>
          <a:p>
            <a:fld id="{28E8DF69-FFB1-4D3A-9D8C-5887E79674D9}" type="slidenum">
              <a:rPr lang="en-US" smtClean="0"/>
              <a:t>17</a:t>
            </a:fld>
            <a:endParaRPr lang="en-US" dirty="0"/>
          </a:p>
        </p:txBody>
      </p:sp>
    </p:spTree>
    <p:extLst>
      <p:ext uri="{BB962C8B-B14F-4D97-AF65-F5344CB8AC3E}">
        <p14:creationId xmlns:p14="http://schemas.microsoft.com/office/powerpoint/2010/main" val="2886546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our partners and supporters for your commitment and dedication to a successful program.  Roger Haines and the pop open cooker have successfully trained 11 women from the Kakuma 3 refugee camp. SEP is an education and advocacy group, dedicated to the successful transfer of information to increase the use of the sun’s free, renewable energy for cooking food.  </a:t>
            </a:r>
          </a:p>
        </p:txBody>
      </p:sp>
      <p:sp>
        <p:nvSpPr>
          <p:cNvPr id="4" name="Slide Number Placeholder 3"/>
          <p:cNvSpPr>
            <a:spLocks noGrp="1"/>
          </p:cNvSpPr>
          <p:nvPr>
            <p:ph type="sldNum" sz="quarter" idx="5"/>
          </p:nvPr>
        </p:nvSpPr>
        <p:spPr/>
        <p:txBody>
          <a:bodyPr/>
          <a:lstStyle/>
          <a:p>
            <a:fld id="{28E8DF69-FFB1-4D3A-9D8C-5887E79674D9}" type="slidenum">
              <a:rPr lang="en-US" smtClean="0"/>
              <a:t>18</a:t>
            </a:fld>
            <a:endParaRPr lang="en-US" dirty="0"/>
          </a:p>
        </p:txBody>
      </p:sp>
    </p:spTree>
    <p:extLst>
      <p:ext uri="{BB962C8B-B14F-4D97-AF65-F5344CB8AC3E}">
        <p14:creationId xmlns:p14="http://schemas.microsoft.com/office/powerpoint/2010/main" val="328513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Haines 1 pop open focus group project worked</a:t>
            </a:r>
            <a:r>
              <a:rPr lang="en-US" baseline="0" dirty="0"/>
              <a:t> closely with </a:t>
            </a:r>
            <a:r>
              <a:rPr lang="en-US" dirty="0"/>
              <a:t>the Youth</a:t>
            </a:r>
            <a:r>
              <a:rPr lang="en-US" baseline="0" dirty="0"/>
              <a:t> Education Development Association (YEDA), </a:t>
            </a:r>
            <a:r>
              <a:rPr lang="en-US" dirty="0"/>
              <a:t>Solar Household Energy (SHE),</a:t>
            </a:r>
            <a:r>
              <a:rPr lang="en-US" baseline="0" dirty="0"/>
              <a:t> Haines Solar Cookers and the Solar Education Project; all groups with a common vision of providing quality, lasting, sustainable cooking solutions in the Kakuma Refugee Camp. </a:t>
            </a:r>
          </a:p>
          <a:p>
            <a:r>
              <a:rPr lang="en-US" dirty="0"/>
              <a:t>Photos, interviews and videos were captured by </a:t>
            </a:r>
            <a:r>
              <a:rPr lang="en-US" dirty="0" err="1"/>
              <a:t>Khiuha</a:t>
            </a:r>
            <a:r>
              <a:rPr lang="en-US" dirty="0"/>
              <a:t> Bruno.  This group was able to problem solve and communicate in real time throughout the workshop to adjust and adapt to situations on the ground.  A great deal was learned about the limitations of the area and region.</a:t>
            </a:r>
          </a:p>
        </p:txBody>
      </p:sp>
      <p:sp>
        <p:nvSpPr>
          <p:cNvPr id="4" name="Slide Number Placeholder 3"/>
          <p:cNvSpPr>
            <a:spLocks noGrp="1"/>
          </p:cNvSpPr>
          <p:nvPr>
            <p:ph type="sldNum" sz="quarter" idx="5"/>
          </p:nvPr>
        </p:nvSpPr>
        <p:spPr/>
        <p:txBody>
          <a:bodyPr/>
          <a:lstStyle/>
          <a:p>
            <a:fld id="{28E8DF69-FFB1-4D3A-9D8C-5887E79674D9}" type="slidenum">
              <a:rPr lang="en-US" smtClean="0"/>
              <a:t>2</a:t>
            </a:fld>
            <a:endParaRPr lang="en-US" dirty="0"/>
          </a:p>
        </p:txBody>
      </p:sp>
    </p:spTree>
    <p:extLst>
      <p:ext uri="{BB962C8B-B14F-4D97-AF65-F5344CB8AC3E}">
        <p14:creationId xmlns:p14="http://schemas.microsoft.com/office/powerpoint/2010/main" val="207332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Assemble and cook with the Haines 1 pop open oven for 10 days (weather</a:t>
            </a:r>
            <a:r>
              <a:rPr lang="en-US" baseline="0" dirty="0"/>
              <a:t> permitting), as a fossil fuel free alternative to current cooking methods.  Share solar cooking recipes of high use foods such as ugali, rice, beans and breads. Cook with the concentrated sunlight and utilize the basket for heat retention and to continue slow cooking in the insulated basket (reduces the need for reheating foods or refrigeration).  </a:t>
            </a:r>
          </a:p>
          <a:p>
            <a:endParaRPr lang="en-US" baseline="0" dirty="0"/>
          </a:p>
          <a:p>
            <a:r>
              <a:rPr lang="en-US" baseline="0" dirty="0"/>
              <a:t>The intent of the focus group was to gather data regarding the ease and use of the solar cookers after the workshop and the impact of solar cooker usage in the Kakuma Refugee Camp #3, Turkana region.  Upon workshop completion, each of the 11 trainees received a certificate which indicates certification of completion of the materials presented; both through the education and background theory of how and why solar cookers work.  </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3</a:t>
            </a:fld>
            <a:endParaRPr lang="en-US" dirty="0"/>
          </a:p>
        </p:txBody>
      </p:sp>
    </p:spTree>
    <p:extLst>
      <p:ext uri="{BB962C8B-B14F-4D97-AF65-F5344CB8AC3E}">
        <p14:creationId xmlns:p14="http://schemas.microsoft.com/office/powerpoint/2010/main" val="1895185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Education Project developed a custom Facilitator Manual (Field Training Manual) and Trainee Handbooks (English version).</a:t>
            </a:r>
            <a:r>
              <a:rPr lang="en-US" baseline="0" dirty="0"/>
              <a:t>  The Manual provided resource materials and instructional techniques for the Facilitator to reference, as a well-rounded solar cooking and heat retention basket cooking program.  Pre and post surveys </a:t>
            </a:r>
            <a:r>
              <a:rPr lang="en-US" baseline="0" dirty="0" err="1"/>
              <a:t>Whats</a:t>
            </a:r>
            <a:r>
              <a:rPr lang="en-US" baseline="0" dirty="0"/>
              <a:t> App Support Group is being used to increase data collection and provide trainee support for 3 months.  The resource book was developed with input from several interested in trainee education and field training </a:t>
            </a:r>
            <a:r>
              <a:rPr lang="en-US" baseline="0"/>
              <a:t>experiences. </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4</a:t>
            </a:fld>
            <a:endParaRPr lang="en-US" dirty="0"/>
          </a:p>
        </p:txBody>
      </p:sp>
    </p:spTree>
    <p:extLst>
      <p:ext uri="{BB962C8B-B14F-4D97-AF65-F5344CB8AC3E}">
        <p14:creationId xmlns:p14="http://schemas.microsoft.com/office/powerpoint/2010/main" val="291444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Haines 1 pop open</a:t>
            </a:r>
            <a:r>
              <a:rPr lang="en-US" baseline="0" dirty="0"/>
              <a:t> template was used to make the pop open ovens, after they group successfully made the Haines 1 Original oven.  There were adequate material to make both.  The Pop Open Oven was the unit used to cook from Day 2 onward, in addition with the basket cooker (days 8,9 and 10) for low sun days.  The group spent 10 days, 6 solar cooking and 4 basket making and cooking (integrated cooking solutions).  This combination of cooking solutions are designed to provide solutions for all weather conditions.</a:t>
            </a:r>
          </a:p>
          <a:p>
            <a:endParaRPr lang="en-US" baseline="0" dirty="0"/>
          </a:p>
          <a:p>
            <a:r>
              <a:rPr lang="en-US" baseline="0" dirty="0"/>
              <a:t>The Field Training Manual ensured a consistent and measured approach to field training.  The </a:t>
            </a:r>
            <a:r>
              <a:rPr lang="en-US" baseline="0" dirty="0" err="1"/>
              <a:t>Facilitatator</a:t>
            </a:r>
            <a:r>
              <a:rPr lang="en-US" baseline="0" dirty="0"/>
              <a:t> guided the trainees through the subject content to the extent possible, using the workbook to illustrate concepts.</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5</a:t>
            </a:fld>
            <a:endParaRPr lang="en-US" dirty="0"/>
          </a:p>
        </p:txBody>
      </p:sp>
    </p:spTree>
    <p:extLst>
      <p:ext uri="{BB962C8B-B14F-4D97-AF65-F5344CB8AC3E}">
        <p14:creationId xmlns:p14="http://schemas.microsoft.com/office/powerpoint/2010/main" val="372559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materials were generously donated by Roger Haines for distribution to the trainees.  The Haines ovens have proven light weight, easy to store and use for cooking a wide variety of foods.  The group spent 7 days in training with </a:t>
            </a:r>
            <a:r>
              <a:rPr lang="en-US" dirty="0" err="1"/>
              <a:t>Camily</a:t>
            </a:r>
            <a:r>
              <a:rPr lang="en-US" dirty="0"/>
              <a:t> R from Eldoret, a box oven manufacturer and Haines Oven trainee.</a:t>
            </a:r>
          </a:p>
          <a:p>
            <a:endParaRPr lang="en-US" dirty="0"/>
          </a:p>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6</a:t>
            </a:fld>
            <a:endParaRPr lang="en-US" dirty="0"/>
          </a:p>
        </p:txBody>
      </p:sp>
    </p:spTree>
    <p:extLst>
      <p:ext uri="{BB962C8B-B14F-4D97-AF65-F5344CB8AC3E}">
        <p14:creationId xmlns:p14="http://schemas.microsoft.com/office/powerpoint/2010/main" val="146008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workshop participants were provided with all the materials necessary to make Heat Retention Baskets. Women were taught how to make the baskets This provides opportunity for Integrated Cooking options.. Baskets can be used for continued cooking and for keeping solar cooked foods warm until ready to eat. </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7</a:t>
            </a:fld>
            <a:endParaRPr lang="en-US" dirty="0"/>
          </a:p>
        </p:txBody>
      </p:sp>
    </p:spTree>
    <p:extLst>
      <p:ext uri="{BB962C8B-B14F-4D97-AF65-F5344CB8AC3E}">
        <p14:creationId xmlns:p14="http://schemas.microsoft.com/office/powerpoint/2010/main" val="345210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a:t>
            </a:r>
            <a:r>
              <a:rPr lang="en-US" baseline="0" dirty="0"/>
              <a:t> 10 was a special graduation ceremony.  Each attendee received a certificate of completion, invited their family and friends and local dignitaries.  The 11 trainees cooked the food in the Haines 1 Pop Open Oven and enjoyed a delicious “show what you know” style close to the program.  The WhatsApp group included 11 trainees and 4 supporters and solar cooking experts for continued support.  Messages were read from supporters with project involvement.</a:t>
            </a:r>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8</a:t>
            </a:fld>
            <a:endParaRPr lang="en-US" dirty="0"/>
          </a:p>
        </p:txBody>
      </p:sp>
    </p:spTree>
    <p:extLst>
      <p:ext uri="{BB962C8B-B14F-4D97-AF65-F5344CB8AC3E}">
        <p14:creationId xmlns:p14="http://schemas.microsoft.com/office/powerpoint/2010/main" val="40543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up is a critical part of the aftercare of any program.  Trainees are supported through access </a:t>
            </a:r>
            <a:r>
              <a:rPr lang="en-US"/>
              <a:t>to expert solar cooks</a:t>
            </a:r>
            <a:r>
              <a:rPr lang="en-US" dirty="0"/>
              <a:t>, and the Haines oven creator.  Data sheets are included in the trainee's workbook and cooking data is collected through the </a:t>
            </a:r>
            <a:r>
              <a:rPr lang="en-US" dirty="0" err="1"/>
              <a:t>whats</a:t>
            </a:r>
            <a:r>
              <a:rPr lang="en-US" dirty="0"/>
              <a:t> app group.  For those without smart phones, the YEDA manager will collect data weekly and photos to contribute to the group.  Support is the key to success and will continue as long as there is trainee interest  </a:t>
            </a:r>
          </a:p>
        </p:txBody>
      </p:sp>
      <p:sp>
        <p:nvSpPr>
          <p:cNvPr id="4" name="Slide Number Placeholder 3"/>
          <p:cNvSpPr>
            <a:spLocks noGrp="1"/>
          </p:cNvSpPr>
          <p:nvPr>
            <p:ph type="sldNum" sz="quarter" idx="5"/>
          </p:nvPr>
        </p:nvSpPr>
        <p:spPr/>
        <p:txBody>
          <a:bodyPr/>
          <a:lstStyle/>
          <a:p>
            <a:fld id="{28E8DF69-FFB1-4D3A-9D8C-5887E79674D9}" type="slidenum">
              <a:rPr lang="en-US" smtClean="0"/>
              <a:t>9</a:t>
            </a:fld>
            <a:endParaRPr lang="en-US" dirty="0"/>
          </a:p>
        </p:txBody>
      </p:sp>
    </p:spTree>
    <p:extLst>
      <p:ext uri="{BB962C8B-B14F-4D97-AF65-F5344CB8AC3E}">
        <p14:creationId xmlns:p14="http://schemas.microsoft.com/office/powerpoint/2010/main" val="199978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noProof="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AB3A824-1A51-4B26-AD58-A6D8E14F6C04}" type="datetimeFigureOut">
              <a:rPr lang="en-US" noProof="0" smtClean="0"/>
              <a:t>6/23/2022</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dirty="0"/>
              <a:t>
              </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857E33E-8B18-4087-B112-809917729534}" type="datetimeFigureOut">
              <a:rPr lang="en-US" noProof="0" smtClean="0"/>
              <a:t>6/23/2022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3FFE419-2371-464F-8239-3959401C3561}" type="datetimeFigureOut">
              <a:rPr lang="en-US" noProof="0" smtClean="0"/>
              <a:t>6/23/2022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7D162C4-EDD9-4389-A98B-B87ECEA2A816}" type="datetimeFigureOut">
              <a:rPr lang="en-US" noProof="0" smtClean="0"/>
              <a:t>6/23/2022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noProof="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6/23/2022</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noProof="0" smtClean="0"/>
              <a:t>6/23/2022</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noProof="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CBC1C18-307B-4F68-A007-B5B542270E8D}" type="datetimeFigureOut">
              <a:rPr lang="en-US" noProof="0" smtClean="0"/>
              <a:t>6/23/2022</a:t>
            </a:fld>
            <a:endParaRPr lang="en-US" noProof="0" dirty="0"/>
          </a:p>
        </p:txBody>
      </p:sp>
      <p:sp>
        <p:nvSpPr>
          <p:cNvPr id="8" name="Footer Placeholder 7"/>
          <p:cNvSpPr>
            <a:spLocks noGrp="1"/>
          </p:cNvSpPr>
          <p:nvPr>
            <p:ph type="ftr" sz="quarter" idx="11"/>
          </p:nvPr>
        </p:nvSpPr>
        <p:spPr/>
        <p:txBody>
          <a:bodyPr/>
          <a:lstStyle/>
          <a:p>
            <a:r>
              <a:rPr lang="en-US" noProof="0" dirty="0"/>
              <a:t>
              </a:t>
            </a:r>
          </a:p>
        </p:txBody>
      </p:sp>
      <p:sp>
        <p:nvSpPr>
          <p:cNvPr id="9" name="Slide Number Placeholder 8"/>
          <p:cNvSpPr>
            <a:spLocks noGrp="1"/>
          </p:cNvSpPr>
          <p:nvPr>
            <p:ph type="sldNum" sz="quarter" idx="12"/>
          </p:nvPr>
        </p:nvSpPr>
        <p:spPr/>
        <p:txBody>
          <a:body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9633525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noProof="0" smtClean="0"/>
              <a:t>6/23/2022</a:t>
            </a:fld>
            <a:endParaRPr lang="en-US" noProof="0" dirty="0"/>
          </a:p>
        </p:txBody>
      </p:sp>
      <p:sp>
        <p:nvSpPr>
          <p:cNvPr id="4" name="Footer Placeholder 3"/>
          <p:cNvSpPr>
            <a:spLocks noGrp="1"/>
          </p:cNvSpPr>
          <p:nvPr>
            <p:ph type="ftr" sz="quarter" idx="11"/>
          </p:nvPr>
        </p:nvSpPr>
        <p:spPr/>
        <p:txBody>
          <a:bodyPr/>
          <a:lstStyle/>
          <a:p>
            <a:r>
              <a:rPr lang="en-US" noProof="0" dirty="0"/>
              <a:t>
              </a:t>
            </a:r>
          </a:p>
        </p:txBody>
      </p:sp>
      <p:sp>
        <p:nvSpPr>
          <p:cNvPr id="5" name="Slide Number Placeholder 4"/>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noProof="0" smtClean="0"/>
              <a:t>6/23/2022</a:t>
            </a:fld>
            <a:endParaRPr lang="en-US" noProof="0" dirty="0"/>
          </a:p>
        </p:txBody>
      </p:sp>
      <p:sp>
        <p:nvSpPr>
          <p:cNvPr id="3" name="Footer Placeholder 2"/>
          <p:cNvSpPr>
            <a:spLocks noGrp="1"/>
          </p:cNvSpPr>
          <p:nvPr>
            <p:ph type="ftr" sz="quarter" idx="11"/>
          </p:nvPr>
        </p:nvSpPr>
        <p:spPr/>
        <p:txBody>
          <a:bodyPr/>
          <a:lstStyle/>
          <a:p>
            <a:r>
              <a:rPr lang="en-US" noProof="0" dirty="0"/>
              <a:t>
              </a:t>
            </a:r>
          </a:p>
        </p:txBody>
      </p:sp>
      <p:sp>
        <p:nvSpPr>
          <p:cNvPr id="4" name="Slide Number Placeholder 3"/>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noProof="0" smtClean="0"/>
              <a:t>6/23/2022</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noProof="0" smtClean="0"/>
              <a:t>6/23/2022</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CBC1C18-307B-4F68-A007-B5B542270E8D}" type="datetimeFigureOut">
              <a:rPr lang="en-US" noProof="0" smtClean="0"/>
              <a:t>6/23/2022</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dirty="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5.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olareducationproject@gmail.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493705" y="597569"/>
            <a:ext cx="4142201" cy="5965468"/>
          </a:xfrm>
        </p:spPr>
        <p:txBody>
          <a:bodyPr>
            <a:noAutofit/>
          </a:bodyPr>
          <a:lstStyle/>
          <a:p>
            <a:r>
              <a:rPr lang="en-US" sz="2800" b="1" i="1"/>
              <a:t>Focus Group</a:t>
            </a:r>
          </a:p>
          <a:p>
            <a:r>
              <a:rPr lang="en-US" sz="2800" b="1" i="1"/>
              <a:t>Haines Solar Cooker </a:t>
            </a:r>
          </a:p>
          <a:p>
            <a:r>
              <a:rPr lang="en-US" sz="2800" b="1" i="1"/>
              <a:t>&amp;</a:t>
            </a:r>
            <a:endParaRPr lang="en-US" sz="2800" b="1" i="1" dirty="0"/>
          </a:p>
          <a:p>
            <a:r>
              <a:rPr lang="en-US" sz="2800" b="1" i="1"/>
              <a:t>Retained Heat Basket </a:t>
            </a:r>
            <a:endParaRPr lang="en-US" sz="2800" b="1" i="1" dirty="0"/>
          </a:p>
          <a:p>
            <a:endParaRPr lang="en-US" sz="2400" b="1" i="1"/>
          </a:p>
          <a:p>
            <a:endParaRPr lang="en-US" sz="2400" b="1" i="1" dirty="0"/>
          </a:p>
          <a:p>
            <a:r>
              <a:rPr lang="en-US" sz="2400" b="1" i="1" dirty="0"/>
              <a:t> </a:t>
            </a:r>
            <a:r>
              <a:rPr lang="en-US" sz="2400" dirty="0"/>
              <a:t>10 Day Field Training </a:t>
            </a:r>
          </a:p>
          <a:p>
            <a:r>
              <a:rPr lang="en-US" sz="2400" dirty="0"/>
              <a:t>@  YEDA</a:t>
            </a:r>
          </a:p>
          <a:p>
            <a:endParaRPr lang="en-US" sz="2400" dirty="0"/>
          </a:p>
          <a:p>
            <a:r>
              <a:rPr lang="en-US" sz="2400" dirty="0"/>
              <a:t>May 23</a:t>
            </a:r>
            <a:r>
              <a:rPr lang="en-US" sz="2400" baseline="30000" dirty="0"/>
              <a:t>rd</a:t>
            </a:r>
            <a:r>
              <a:rPr lang="en-US" sz="2400" dirty="0"/>
              <a:t> – June 1</a:t>
            </a:r>
            <a:r>
              <a:rPr lang="en-US" sz="2400" baseline="30000" dirty="0"/>
              <a:t>st</a:t>
            </a:r>
            <a:r>
              <a:rPr lang="en-US" sz="2400" dirty="0"/>
              <a:t> 2022</a:t>
            </a:r>
          </a:p>
        </p:txBody>
      </p:sp>
      <p:cxnSp>
        <p:nvCxnSpPr>
          <p:cNvPr id="55" name="Straight Connector 5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A5D64F49-4C3B-6611-E731-D44048C3EC6D}"/>
              </a:ext>
            </a:extLst>
          </p:cNvPr>
          <p:cNvSpPr txBox="1"/>
          <p:nvPr/>
        </p:nvSpPr>
        <p:spPr>
          <a:xfrm>
            <a:off x="6237691" y="5916706"/>
            <a:ext cx="4412379" cy="646331"/>
          </a:xfrm>
          <a:prstGeom prst="rect">
            <a:avLst/>
          </a:prstGeom>
          <a:noFill/>
        </p:spPr>
        <p:txBody>
          <a:bodyPr wrap="square" rtlCol="0">
            <a:spAutoFit/>
          </a:bodyPr>
          <a:lstStyle/>
          <a:p>
            <a:r>
              <a:rPr lang="en-US" dirty="0"/>
              <a:t>Kakuma 3 Refugee Camp, Kenya</a:t>
            </a:r>
          </a:p>
          <a:p>
            <a:pPr algn="ctr"/>
            <a:endParaRPr lang="en-US" dirty="0"/>
          </a:p>
        </p:txBody>
      </p:sp>
      <p:pic>
        <p:nvPicPr>
          <p:cNvPr id="14" name="Picture 13" descr="A picture containing outdoor, people&#10;&#10;Description automatically generated">
            <a:extLst>
              <a:ext uri="{FF2B5EF4-FFF2-40B4-BE49-F238E27FC236}">
                <a16:creationId xmlns:a16="http://schemas.microsoft.com/office/drawing/2014/main" id="{BA75BC7A-3E33-77B0-C4A0-05A0931E03D7}"/>
              </a:ext>
            </a:extLst>
          </p:cNvPr>
          <p:cNvPicPr>
            <a:picLocks noChangeAspect="1"/>
          </p:cNvPicPr>
          <p:nvPr/>
        </p:nvPicPr>
        <p:blipFill rotWithShape="1">
          <a:blip r:embed="rId3"/>
          <a:srcRect r="7206" b="8146"/>
          <a:stretch/>
        </p:blipFill>
        <p:spPr>
          <a:xfrm>
            <a:off x="5016489" y="1376235"/>
            <a:ext cx="6681806" cy="4068490"/>
          </a:xfrm>
          <a:prstGeom prst="rect">
            <a:avLst/>
          </a:prstGeom>
        </p:spPr>
      </p:pic>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3" name="Straight Connector 82">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5"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Isosceles Triangle 91">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CC46ECC-0231-B783-DD46-C2CEE2445D6A}"/>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defTabSz="457200"/>
            <a:r>
              <a:rPr lang="en-US" sz="5400"/>
              <a:t>Entrepreneurship Opportunity</a:t>
            </a:r>
          </a:p>
        </p:txBody>
      </p:sp>
      <p:sp>
        <p:nvSpPr>
          <p:cNvPr id="94" name="Rectangle 9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Content Placeholder 4" descr="A picture containing food, table, meal, pan&#10;&#10;Description automatically generated">
            <a:extLst>
              <a:ext uri="{FF2B5EF4-FFF2-40B4-BE49-F238E27FC236}">
                <a16:creationId xmlns:a16="http://schemas.microsoft.com/office/drawing/2014/main" id="{AB0C4762-538D-7ADC-A890-EEAFA3068DA3}"/>
              </a:ext>
            </a:extLst>
          </p:cNvPr>
          <p:cNvPicPr>
            <a:picLocks noChangeAspect="1"/>
          </p:cNvPicPr>
          <p:nvPr/>
        </p:nvPicPr>
        <p:blipFill rotWithShape="1">
          <a:blip r:embed="rId3"/>
          <a:srcRect l="19992" r="13466" b="-2"/>
          <a:stretch/>
        </p:blipFill>
        <p:spPr>
          <a:xfrm>
            <a:off x="20" y="3"/>
            <a:ext cx="6050260" cy="4091667"/>
          </a:xfrm>
          <a:prstGeom prst="rect">
            <a:avLst/>
          </a:prstGeom>
        </p:spPr>
      </p:pic>
      <p:pic>
        <p:nvPicPr>
          <p:cNvPr id="4" name="Picture 3" descr="A group of women holding a sign&#10;&#10;Description automatically generated with medium confidence">
            <a:extLst>
              <a:ext uri="{FF2B5EF4-FFF2-40B4-BE49-F238E27FC236}">
                <a16:creationId xmlns:a16="http://schemas.microsoft.com/office/drawing/2014/main" id="{63783F8A-AD3F-79EA-6176-8E7145A5565C}"/>
              </a:ext>
            </a:extLst>
          </p:cNvPr>
          <p:cNvPicPr>
            <a:picLocks noChangeAspect="1"/>
          </p:cNvPicPr>
          <p:nvPr/>
        </p:nvPicPr>
        <p:blipFill rotWithShape="1">
          <a:blip r:embed="rId4"/>
          <a:srcRect t="2509" r="2" b="46763"/>
          <a:stretch/>
        </p:blipFill>
        <p:spPr>
          <a:xfrm>
            <a:off x="6141719" y="-683"/>
            <a:ext cx="6050280" cy="4092348"/>
          </a:xfrm>
          <a:prstGeom prst="rect">
            <a:avLst/>
          </a:prstGeom>
        </p:spPr>
      </p:pic>
    </p:spTree>
    <p:extLst>
      <p:ext uri="{BB962C8B-B14F-4D97-AF65-F5344CB8AC3E}">
        <p14:creationId xmlns:p14="http://schemas.microsoft.com/office/powerpoint/2010/main" val="27967276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44" name="Group 2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28" name="Straight Connector 2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2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8" name="Rectangle 3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ground, outdoor, person, stone&#10;&#10;Description automatically generated">
            <a:extLst>
              <a:ext uri="{FF2B5EF4-FFF2-40B4-BE49-F238E27FC236}">
                <a16:creationId xmlns:a16="http://schemas.microsoft.com/office/drawing/2014/main" id="{EA67AD49-B91B-B665-DD1C-844EEFEF29B6}"/>
              </a:ext>
            </a:extLst>
          </p:cNvPr>
          <p:cNvPicPr>
            <a:picLocks noChangeAspect="1"/>
          </p:cNvPicPr>
          <p:nvPr/>
        </p:nvPicPr>
        <p:blipFill>
          <a:blip r:embed="rId3"/>
          <a:stretch>
            <a:fillRect/>
          </a:stretch>
        </p:blipFill>
        <p:spPr>
          <a:xfrm>
            <a:off x="3328027" y="165145"/>
            <a:ext cx="2943191" cy="3924256"/>
          </a:xfrm>
          <a:prstGeom prst="rect">
            <a:avLst/>
          </a:prstGeom>
        </p:spPr>
      </p:pic>
      <p:pic>
        <p:nvPicPr>
          <p:cNvPr id="12" name="Picture 11">
            <a:extLst>
              <a:ext uri="{FF2B5EF4-FFF2-40B4-BE49-F238E27FC236}">
                <a16:creationId xmlns:a16="http://schemas.microsoft.com/office/drawing/2014/main" id="{C12CE9CB-FBC1-DDE0-6BAC-4D6400343AAC}"/>
              </a:ext>
            </a:extLst>
          </p:cNvPr>
          <p:cNvPicPr>
            <a:picLocks noChangeAspect="1"/>
          </p:cNvPicPr>
          <p:nvPr/>
        </p:nvPicPr>
        <p:blipFill>
          <a:blip r:embed="rId4"/>
          <a:stretch>
            <a:fillRect/>
          </a:stretch>
        </p:blipFill>
        <p:spPr>
          <a:xfrm>
            <a:off x="1008232" y="152145"/>
            <a:ext cx="1767767" cy="39283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C8E995AB-B1AE-3C3A-4EF4-F5504CC5D906}"/>
              </a:ext>
            </a:extLst>
          </p:cNvPr>
          <p:cNvPicPr>
            <a:picLocks noChangeAspect="1"/>
          </p:cNvPicPr>
          <p:nvPr/>
        </p:nvPicPr>
        <p:blipFill>
          <a:blip r:embed="rId5"/>
          <a:stretch>
            <a:fillRect/>
          </a:stretch>
        </p:blipFill>
        <p:spPr>
          <a:xfrm>
            <a:off x="6878414" y="182315"/>
            <a:ext cx="1855672" cy="3927350"/>
          </a:xfrm>
          <a:prstGeom prst="rect">
            <a:avLst/>
          </a:prstGeom>
        </p:spPr>
      </p:pic>
      <p:pic>
        <p:nvPicPr>
          <p:cNvPr id="10" name="Picture 9" descr="A picture containing person, outdoor&#10;&#10;Description automatically generated">
            <a:extLst>
              <a:ext uri="{FF2B5EF4-FFF2-40B4-BE49-F238E27FC236}">
                <a16:creationId xmlns:a16="http://schemas.microsoft.com/office/drawing/2014/main" id="{5A5ED2B4-519C-00B1-5981-B578EE0E841D}"/>
              </a:ext>
            </a:extLst>
          </p:cNvPr>
          <p:cNvPicPr>
            <a:picLocks noChangeAspect="1"/>
          </p:cNvPicPr>
          <p:nvPr/>
        </p:nvPicPr>
        <p:blipFill>
          <a:blip r:embed="rId6"/>
          <a:stretch>
            <a:fillRect/>
          </a:stretch>
        </p:blipFill>
        <p:spPr>
          <a:xfrm>
            <a:off x="9331326" y="152145"/>
            <a:ext cx="1731415" cy="3957520"/>
          </a:xfrm>
          <a:prstGeom prst="rect">
            <a:avLst/>
          </a:prstGeom>
        </p:spPr>
      </p:pic>
      <p:sp>
        <p:nvSpPr>
          <p:cNvPr id="8" name="Title 1">
            <a:extLst>
              <a:ext uri="{FF2B5EF4-FFF2-40B4-BE49-F238E27FC236}">
                <a16:creationId xmlns:a16="http://schemas.microsoft.com/office/drawing/2014/main" id="{96D24072-7680-4DEF-69C1-7CACF8399421}"/>
              </a:ext>
            </a:extLst>
          </p:cNvPr>
          <p:cNvSpPr txBox="1">
            <a:spLocks/>
          </p:cNvSpPr>
          <p:nvPr/>
        </p:nvSpPr>
        <p:spPr>
          <a:xfrm>
            <a:off x="5268685" y="4814595"/>
            <a:ext cx="4531807" cy="1563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defTabSz="457200">
              <a:spcBef>
                <a:spcPts val="1000"/>
              </a:spcBef>
              <a:buClr>
                <a:schemeClr val="accent1"/>
              </a:buClr>
              <a:buSzPct val="80000"/>
              <a:buFont typeface="Wingdings 3" charset="2"/>
              <a:buChar char=""/>
            </a:pPr>
            <a:r>
              <a:rPr lang="en-US" sz="2100">
                <a:solidFill>
                  <a:srgbClr val="FFFFFF"/>
                </a:solidFill>
                <a:latin typeface="+mn-lt"/>
                <a:ea typeface="+mn-ea"/>
                <a:cs typeface="+mn-cs"/>
              </a:rPr>
              <a:t>Participants cook at home and share their experiences with the WhatsApp group. Photos, data, comments, questions, &amp; encouragement are all part of building community.</a:t>
            </a:r>
          </a:p>
        </p:txBody>
      </p:sp>
      <p:sp>
        <p:nvSpPr>
          <p:cNvPr id="2" name="Title 1">
            <a:extLst>
              <a:ext uri="{FF2B5EF4-FFF2-40B4-BE49-F238E27FC236}">
                <a16:creationId xmlns:a16="http://schemas.microsoft.com/office/drawing/2014/main" id="{FC026B8B-6E16-B139-37E1-A785CD9002E6}"/>
              </a:ext>
            </a:extLst>
          </p:cNvPr>
          <p:cNvSpPr>
            <a:spLocks noGrp="1"/>
          </p:cNvSpPr>
          <p:nvPr>
            <p:ph type="title"/>
          </p:nvPr>
        </p:nvSpPr>
        <p:spPr>
          <a:xfrm>
            <a:off x="677334" y="4811501"/>
            <a:ext cx="4441743" cy="1563899"/>
          </a:xfrm>
        </p:spPr>
        <p:txBody>
          <a:bodyPr vert="horz" lIns="91440" tIns="45720" rIns="91440" bIns="45720" rtlCol="0" anchor="ctr">
            <a:normAutofit/>
          </a:bodyPr>
          <a:lstStyle/>
          <a:p>
            <a:pPr defTabSz="457200"/>
            <a:r>
              <a:rPr lang="en-US" sz="3300"/>
              <a:t>Build Relationships that Cultivate Trust using Whats App</a:t>
            </a:r>
          </a:p>
        </p:txBody>
      </p:sp>
    </p:spTree>
    <p:extLst>
      <p:ext uri="{BB962C8B-B14F-4D97-AF65-F5344CB8AC3E}">
        <p14:creationId xmlns:p14="http://schemas.microsoft.com/office/powerpoint/2010/main" val="239405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B1AA-ADEB-9779-A6F8-E0E372038370}"/>
              </a:ext>
            </a:extLst>
          </p:cNvPr>
          <p:cNvSpPr>
            <a:spLocks noGrp="1"/>
          </p:cNvSpPr>
          <p:nvPr>
            <p:ph type="title"/>
          </p:nvPr>
        </p:nvSpPr>
        <p:spPr/>
        <p:txBody>
          <a:bodyPr/>
          <a:lstStyle/>
          <a:p>
            <a:r>
              <a:rPr lang="en-US" dirty="0"/>
              <a:t>Cooking Data: Collected via </a:t>
            </a:r>
            <a:r>
              <a:rPr lang="en-US" dirty="0" err="1"/>
              <a:t>Whats</a:t>
            </a:r>
            <a:r>
              <a:rPr lang="en-US" dirty="0"/>
              <a:t> App Support Group</a:t>
            </a:r>
          </a:p>
        </p:txBody>
      </p:sp>
      <p:sp>
        <p:nvSpPr>
          <p:cNvPr id="3" name="Content Placeholder 2">
            <a:extLst>
              <a:ext uri="{FF2B5EF4-FFF2-40B4-BE49-F238E27FC236}">
                <a16:creationId xmlns:a16="http://schemas.microsoft.com/office/drawing/2014/main" id="{23563B48-EA4F-F0DD-D8C2-A3E571A2F296}"/>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442387D6-D7D0-50C6-E97D-FAFBDBABC93F}"/>
              </a:ext>
            </a:extLst>
          </p:cNvPr>
          <p:cNvGraphicFramePr>
            <a:graphicFrameLocks noChangeAspect="1"/>
          </p:cNvGraphicFramePr>
          <p:nvPr>
            <p:extLst>
              <p:ext uri="{D42A27DB-BD31-4B8C-83A1-F6EECF244321}">
                <p14:modId xmlns:p14="http://schemas.microsoft.com/office/powerpoint/2010/main" val="3296951987"/>
              </p:ext>
            </p:extLst>
          </p:nvPr>
        </p:nvGraphicFramePr>
        <p:xfrm>
          <a:off x="5901390" y="1965960"/>
          <a:ext cx="5636185" cy="4355234"/>
        </p:xfrm>
        <a:graphic>
          <a:graphicData uri="http://schemas.openxmlformats.org/presentationml/2006/ole">
            <mc:AlternateContent xmlns:mc="http://schemas.openxmlformats.org/markup-compatibility/2006">
              <mc:Choice xmlns:v="urn:schemas-microsoft-com:vml" Requires="v">
                <p:oleObj spid="_x0000_s1036" name="Acrobat Document" r:id="rId4" imgW="3352800" imgH="2590486" progId="Acrobat.Document.DC">
                  <p:embed/>
                </p:oleObj>
              </mc:Choice>
              <mc:Fallback>
                <p:oleObj name="Acrobat Document" r:id="rId4" imgW="3352800" imgH="2590486" progId="Acrobat.Document.DC">
                  <p:embed/>
                  <p:pic>
                    <p:nvPicPr>
                      <p:cNvPr id="0" name=""/>
                      <p:cNvPicPr/>
                      <p:nvPr/>
                    </p:nvPicPr>
                    <p:blipFill>
                      <a:blip r:embed="rId5"/>
                      <a:stretch>
                        <a:fillRect/>
                      </a:stretch>
                    </p:blipFill>
                    <p:spPr>
                      <a:xfrm>
                        <a:off x="5901390" y="1965960"/>
                        <a:ext cx="5636185" cy="435523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2213844-F2F4-C8DC-DCCF-BB37941507EF}"/>
              </a:ext>
            </a:extLst>
          </p:cNvPr>
          <p:cNvGraphicFramePr>
            <a:graphicFrameLocks noChangeAspect="1"/>
          </p:cNvGraphicFramePr>
          <p:nvPr>
            <p:extLst>
              <p:ext uri="{D42A27DB-BD31-4B8C-83A1-F6EECF244321}">
                <p14:modId xmlns:p14="http://schemas.microsoft.com/office/powerpoint/2010/main" val="3178686502"/>
              </p:ext>
            </p:extLst>
          </p:nvPr>
        </p:nvGraphicFramePr>
        <p:xfrm>
          <a:off x="918480" y="1965960"/>
          <a:ext cx="4982910" cy="4355234"/>
        </p:xfrm>
        <a:graphic>
          <a:graphicData uri="http://schemas.openxmlformats.org/presentationml/2006/ole">
            <mc:AlternateContent xmlns:mc="http://schemas.openxmlformats.org/markup-compatibility/2006">
              <mc:Choice xmlns:v="urn:schemas-microsoft-com:vml" Requires="v">
                <p:oleObj spid="_x0000_s1037" name="Acrobat Document" r:id="rId6" imgW="3352800" imgH="2590486" progId="Acrobat.Document.DC">
                  <p:embed/>
                </p:oleObj>
              </mc:Choice>
              <mc:Fallback>
                <p:oleObj name="Acrobat Document" r:id="rId6" imgW="3352800" imgH="2590486" progId="Acrobat.Document.DC">
                  <p:embed/>
                  <p:pic>
                    <p:nvPicPr>
                      <p:cNvPr id="0" name=""/>
                      <p:cNvPicPr/>
                      <p:nvPr/>
                    </p:nvPicPr>
                    <p:blipFill>
                      <a:blip r:embed="rId7"/>
                      <a:stretch>
                        <a:fillRect/>
                      </a:stretch>
                    </p:blipFill>
                    <p:spPr>
                      <a:xfrm>
                        <a:off x="918480" y="1965960"/>
                        <a:ext cx="4982910" cy="4355234"/>
                      </a:xfrm>
                      <a:prstGeom prst="rect">
                        <a:avLst/>
                      </a:prstGeom>
                    </p:spPr>
                  </p:pic>
                </p:oleObj>
              </mc:Fallback>
            </mc:AlternateContent>
          </a:graphicData>
        </a:graphic>
      </p:graphicFrame>
    </p:spTree>
    <p:extLst>
      <p:ext uri="{BB962C8B-B14F-4D97-AF65-F5344CB8AC3E}">
        <p14:creationId xmlns:p14="http://schemas.microsoft.com/office/powerpoint/2010/main" val="38480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ie chart&#10;&#10;Description automatically generated">
            <a:extLst>
              <a:ext uri="{FF2B5EF4-FFF2-40B4-BE49-F238E27FC236}">
                <a16:creationId xmlns:a16="http://schemas.microsoft.com/office/drawing/2014/main" id="{16DA5043-C9AF-DC0F-8550-AEDD0E21D187}"/>
              </a:ext>
            </a:extLst>
          </p:cNvPr>
          <p:cNvPicPr>
            <a:picLocks noChangeAspect="1"/>
          </p:cNvPicPr>
          <p:nvPr/>
        </p:nvPicPr>
        <p:blipFill>
          <a:blip r:embed="rId3"/>
          <a:stretch>
            <a:fillRect/>
          </a:stretch>
        </p:blipFill>
        <p:spPr>
          <a:xfrm>
            <a:off x="1728592" y="301657"/>
            <a:ext cx="9022806" cy="6254685"/>
          </a:xfrm>
          <a:prstGeom prst="rect">
            <a:avLst/>
          </a:prstGeom>
        </p:spPr>
      </p:pic>
    </p:spTree>
    <p:extLst>
      <p:ext uri="{BB962C8B-B14F-4D97-AF65-F5344CB8AC3E}">
        <p14:creationId xmlns:p14="http://schemas.microsoft.com/office/powerpoint/2010/main" val="105051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EF0F8B8E-17BC-EB90-26ED-EC4775283CBE}"/>
              </a:ext>
            </a:extLst>
          </p:cNvPr>
          <p:cNvPicPr>
            <a:picLocks noChangeAspect="1"/>
          </p:cNvPicPr>
          <p:nvPr/>
        </p:nvPicPr>
        <p:blipFill>
          <a:blip r:embed="rId3"/>
          <a:stretch>
            <a:fillRect/>
          </a:stretch>
        </p:blipFill>
        <p:spPr>
          <a:xfrm>
            <a:off x="1548741" y="280210"/>
            <a:ext cx="9468388" cy="6297579"/>
          </a:xfrm>
          <a:prstGeom prst="rect">
            <a:avLst/>
          </a:prstGeom>
        </p:spPr>
      </p:pic>
    </p:spTree>
    <p:extLst>
      <p:ext uri="{BB962C8B-B14F-4D97-AF65-F5344CB8AC3E}">
        <p14:creationId xmlns:p14="http://schemas.microsoft.com/office/powerpoint/2010/main" val="214886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20AC-7ED9-A3CA-EB45-E608B4FC8C73}"/>
              </a:ext>
            </a:extLst>
          </p:cNvPr>
          <p:cNvSpPr>
            <a:spLocks noGrp="1"/>
          </p:cNvSpPr>
          <p:nvPr>
            <p:ph type="title"/>
          </p:nvPr>
        </p:nvSpPr>
        <p:spPr/>
        <p:txBody>
          <a:bodyPr/>
          <a:lstStyle/>
          <a:p>
            <a:r>
              <a:rPr lang="en-US" dirty="0"/>
              <a:t>SCI Baseline Survey</a:t>
            </a:r>
          </a:p>
        </p:txBody>
      </p:sp>
      <p:sp>
        <p:nvSpPr>
          <p:cNvPr id="3" name="Content Placeholder 2">
            <a:extLst>
              <a:ext uri="{FF2B5EF4-FFF2-40B4-BE49-F238E27FC236}">
                <a16:creationId xmlns:a16="http://schemas.microsoft.com/office/drawing/2014/main" id="{2417E5A6-F203-A8D9-24DD-C90C6B68163A}"/>
              </a:ext>
            </a:extLst>
          </p:cNvPr>
          <p:cNvSpPr>
            <a:spLocks noGrp="1"/>
          </p:cNvSpPr>
          <p:nvPr>
            <p:ph idx="1"/>
          </p:nvPr>
        </p:nvSpPr>
        <p:spPr/>
        <p:txBody>
          <a:bodyPr/>
          <a:lstStyle/>
          <a:p>
            <a:endParaRPr lang="en-US"/>
          </a:p>
        </p:txBody>
      </p:sp>
      <p:graphicFrame>
        <p:nvGraphicFramePr>
          <p:cNvPr id="6" name="Object 5">
            <a:extLst>
              <a:ext uri="{FF2B5EF4-FFF2-40B4-BE49-F238E27FC236}">
                <a16:creationId xmlns:a16="http://schemas.microsoft.com/office/drawing/2014/main" id="{E486D9B3-1074-61F3-E691-4C3AF1FBA33B}"/>
              </a:ext>
            </a:extLst>
          </p:cNvPr>
          <p:cNvGraphicFramePr>
            <a:graphicFrameLocks noChangeAspect="1"/>
          </p:cNvGraphicFramePr>
          <p:nvPr>
            <p:extLst>
              <p:ext uri="{D42A27DB-BD31-4B8C-83A1-F6EECF244321}">
                <p14:modId xmlns:p14="http://schemas.microsoft.com/office/powerpoint/2010/main" val="2597869856"/>
              </p:ext>
            </p:extLst>
          </p:nvPr>
        </p:nvGraphicFramePr>
        <p:xfrm>
          <a:off x="5802406" y="1732429"/>
          <a:ext cx="5811370" cy="4363570"/>
        </p:xfrm>
        <a:graphic>
          <a:graphicData uri="http://schemas.openxmlformats.org/presentationml/2006/ole">
            <mc:AlternateContent xmlns:mc="http://schemas.openxmlformats.org/markup-compatibility/2006">
              <mc:Choice xmlns:v="urn:schemas-microsoft-com:vml" Requires="v">
                <p:oleObj spid="_x0000_s2060" name="Acrobat Document" r:id="rId4" imgW="3352800" imgH="2590486" progId="Acrobat.Document.DC">
                  <p:embed/>
                </p:oleObj>
              </mc:Choice>
              <mc:Fallback>
                <p:oleObj name="Acrobat Document" r:id="rId4" imgW="3352800" imgH="2590486" progId="Acrobat.Document.DC">
                  <p:embed/>
                  <p:pic>
                    <p:nvPicPr>
                      <p:cNvPr id="0" name=""/>
                      <p:cNvPicPr/>
                      <p:nvPr/>
                    </p:nvPicPr>
                    <p:blipFill>
                      <a:blip r:embed="rId5"/>
                      <a:stretch>
                        <a:fillRect/>
                      </a:stretch>
                    </p:blipFill>
                    <p:spPr>
                      <a:xfrm>
                        <a:off x="5802406" y="1732429"/>
                        <a:ext cx="5811370" cy="436357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1F85CBA-2E69-2AE3-9241-0D94599DF868}"/>
              </a:ext>
            </a:extLst>
          </p:cNvPr>
          <p:cNvGraphicFramePr>
            <a:graphicFrameLocks noChangeAspect="1"/>
          </p:cNvGraphicFramePr>
          <p:nvPr>
            <p:extLst>
              <p:ext uri="{D42A27DB-BD31-4B8C-83A1-F6EECF244321}">
                <p14:modId xmlns:p14="http://schemas.microsoft.com/office/powerpoint/2010/main" val="1743442812"/>
              </p:ext>
            </p:extLst>
          </p:nvPr>
        </p:nvGraphicFramePr>
        <p:xfrm>
          <a:off x="725157" y="1732429"/>
          <a:ext cx="5077249" cy="4363571"/>
        </p:xfrm>
        <a:graphic>
          <a:graphicData uri="http://schemas.openxmlformats.org/presentationml/2006/ole">
            <mc:AlternateContent xmlns:mc="http://schemas.openxmlformats.org/markup-compatibility/2006">
              <mc:Choice xmlns:v="urn:schemas-microsoft-com:vml" Requires="v">
                <p:oleObj spid="_x0000_s2061" name="Acrobat Document" r:id="rId6" imgW="3352800" imgH="2590486" progId="Acrobat.Document.DC">
                  <p:embed/>
                </p:oleObj>
              </mc:Choice>
              <mc:Fallback>
                <p:oleObj name="Acrobat Document" r:id="rId6" imgW="3352800" imgH="2590486" progId="Acrobat.Document.DC">
                  <p:embed/>
                  <p:pic>
                    <p:nvPicPr>
                      <p:cNvPr id="0" name=""/>
                      <p:cNvPicPr/>
                      <p:nvPr/>
                    </p:nvPicPr>
                    <p:blipFill>
                      <a:blip r:embed="rId7"/>
                      <a:stretch>
                        <a:fillRect/>
                      </a:stretch>
                    </p:blipFill>
                    <p:spPr>
                      <a:xfrm>
                        <a:off x="725157" y="1732429"/>
                        <a:ext cx="5077249" cy="4363571"/>
                      </a:xfrm>
                      <a:prstGeom prst="rect">
                        <a:avLst/>
                      </a:prstGeom>
                    </p:spPr>
                  </p:pic>
                </p:oleObj>
              </mc:Fallback>
            </mc:AlternateContent>
          </a:graphicData>
        </a:graphic>
      </p:graphicFrame>
    </p:spTree>
    <p:extLst>
      <p:ext uri="{BB962C8B-B14F-4D97-AF65-F5344CB8AC3E}">
        <p14:creationId xmlns:p14="http://schemas.microsoft.com/office/powerpoint/2010/main" val="322254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2B8C-CE49-BCA7-D830-D9196DB365CD}"/>
              </a:ext>
            </a:extLst>
          </p:cNvPr>
          <p:cNvSpPr>
            <a:spLocks noGrp="1"/>
          </p:cNvSpPr>
          <p:nvPr>
            <p:ph type="title"/>
          </p:nvPr>
        </p:nvSpPr>
        <p:spPr>
          <a:xfrm>
            <a:off x="5536734" y="609600"/>
            <a:ext cx="3737268" cy="1320800"/>
          </a:xfrm>
        </p:spPr>
        <p:txBody>
          <a:bodyPr>
            <a:normAutofit/>
          </a:bodyPr>
          <a:lstStyle/>
          <a:p>
            <a:r>
              <a:rPr lang="en-US" sz="3400"/>
              <a:t>Feedback and Recommendations</a:t>
            </a:r>
          </a:p>
        </p:txBody>
      </p:sp>
      <p:sp>
        <p:nvSpPr>
          <p:cNvPr id="3" name="Content Placeholder 2">
            <a:extLst>
              <a:ext uri="{FF2B5EF4-FFF2-40B4-BE49-F238E27FC236}">
                <a16:creationId xmlns:a16="http://schemas.microsoft.com/office/drawing/2014/main" id="{943DAB8E-4A29-CF98-CD11-C945FE68FDE3}"/>
              </a:ext>
            </a:extLst>
          </p:cNvPr>
          <p:cNvSpPr>
            <a:spLocks noGrp="1"/>
          </p:cNvSpPr>
          <p:nvPr>
            <p:ph idx="1"/>
          </p:nvPr>
        </p:nvSpPr>
        <p:spPr>
          <a:xfrm>
            <a:off x="5686816" y="2150075"/>
            <a:ext cx="5935127" cy="4405329"/>
          </a:xfrm>
        </p:spPr>
        <p:txBody>
          <a:bodyPr>
            <a:normAutofit/>
          </a:bodyPr>
          <a:lstStyle/>
          <a:p>
            <a:r>
              <a:rPr lang="en-US" dirty="0"/>
              <a:t>Cultivate communication and reporting  in key priority areas</a:t>
            </a:r>
          </a:p>
          <a:p>
            <a:r>
              <a:rPr lang="en-US"/>
              <a:t>Balance </a:t>
            </a:r>
            <a:r>
              <a:rPr lang="en-US" dirty="0"/>
              <a:t>time, effort and costs</a:t>
            </a:r>
          </a:p>
          <a:p>
            <a:r>
              <a:rPr lang="en-US" dirty="0"/>
              <a:t>Determine impact indicators</a:t>
            </a:r>
          </a:p>
          <a:p>
            <a:r>
              <a:rPr lang="en-US" dirty="0"/>
              <a:t>Assess </a:t>
            </a:r>
            <a:r>
              <a:rPr lang="en-US"/>
              <a:t>trainee interest</a:t>
            </a:r>
          </a:p>
          <a:p>
            <a:r>
              <a:rPr lang="en-US"/>
              <a:t>Create materials in most useful language</a:t>
            </a:r>
            <a:endParaRPr lang="en-US" dirty="0"/>
          </a:p>
          <a:p>
            <a:r>
              <a:rPr lang="en-US" dirty="0"/>
              <a:t>Clearly identify action areas  </a:t>
            </a:r>
          </a:p>
          <a:p>
            <a:pPr lvl="3"/>
            <a:r>
              <a:rPr lang="en-US" dirty="0"/>
              <a:t>Surveys</a:t>
            </a:r>
          </a:p>
          <a:p>
            <a:pPr lvl="3"/>
            <a:r>
              <a:rPr lang="en-US" dirty="0"/>
              <a:t>Follow up</a:t>
            </a:r>
          </a:p>
          <a:p>
            <a:pPr lvl="3"/>
            <a:r>
              <a:rPr lang="en-US" dirty="0"/>
              <a:t>Designated </a:t>
            </a:r>
            <a:r>
              <a:rPr lang="en-US"/>
              <a:t>Daily Reporter</a:t>
            </a:r>
            <a:endParaRPr lang="en-US" dirty="0"/>
          </a:p>
          <a:p>
            <a:pPr marL="822960" lvl="3" indent="0">
              <a:buNone/>
            </a:pPr>
            <a:endParaRPr lang="en-US" dirty="0"/>
          </a:p>
          <a:p>
            <a:endParaRPr lang="en-US" dirty="0"/>
          </a:p>
        </p:txBody>
      </p:sp>
      <p:pic>
        <p:nvPicPr>
          <p:cNvPr id="5" name="Picture 4" descr="A picture containing person&#10;&#10;Description automatically generated">
            <a:extLst>
              <a:ext uri="{FF2B5EF4-FFF2-40B4-BE49-F238E27FC236}">
                <a16:creationId xmlns:a16="http://schemas.microsoft.com/office/drawing/2014/main" id="{39F3861E-DA6E-E7DF-6701-4F448A789F1A}"/>
              </a:ext>
            </a:extLst>
          </p:cNvPr>
          <p:cNvPicPr>
            <a:picLocks noChangeAspect="1"/>
          </p:cNvPicPr>
          <p:nvPr/>
        </p:nvPicPr>
        <p:blipFill rotWithShape="1">
          <a:blip r:embed="rId3"/>
          <a:srcRect t="11340" b="3145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5211311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8" name="Rectangle 4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Freeform: Shape 6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E76C68-8A51-7E5B-6CB1-4F94EAF194DA}"/>
              </a:ext>
            </a:extLst>
          </p:cNvPr>
          <p:cNvSpPr>
            <a:spLocks noGrp="1"/>
          </p:cNvSpPr>
          <p:nvPr>
            <p:ph type="title"/>
          </p:nvPr>
        </p:nvSpPr>
        <p:spPr>
          <a:xfrm>
            <a:off x="6855386" y="98975"/>
            <a:ext cx="3375890" cy="1754879"/>
          </a:xfrm>
        </p:spPr>
        <p:txBody>
          <a:bodyPr anchor="ctr">
            <a:normAutofit/>
          </a:bodyPr>
          <a:lstStyle/>
          <a:p>
            <a:r>
              <a:rPr lang="en-US" dirty="0">
                <a:solidFill>
                  <a:srgbClr val="FFFFFF"/>
                </a:solidFill>
              </a:rPr>
              <a:t>Future Plans</a:t>
            </a:r>
          </a:p>
        </p:txBody>
      </p:sp>
      <p:pic>
        <p:nvPicPr>
          <p:cNvPr id="8" name="Picture 7" descr="A picture containing person&#10;&#10;Description automatically generated">
            <a:extLst>
              <a:ext uri="{FF2B5EF4-FFF2-40B4-BE49-F238E27FC236}">
                <a16:creationId xmlns:a16="http://schemas.microsoft.com/office/drawing/2014/main" id="{61C97920-2D45-7434-70EA-FC9E0C16B25B}"/>
              </a:ext>
            </a:extLst>
          </p:cNvPr>
          <p:cNvPicPr>
            <a:picLocks noChangeAspect="1"/>
          </p:cNvPicPr>
          <p:nvPr/>
        </p:nvPicPr>
        <p:blipFill rotWithShape="1">
          <a:blip r:embed="rId3"/>
          <a:srcRect t="3791" r="-1" b="869"/>
          <a:stretch/>
        </p:blipFill>
        <p:spPr>
          <a:xfrm>
            <a:off x="352706" y="402898"/>
            <a:ext cx="4659195" cy="5923618"/>
          </a:xfrm>
          <a:prstGeom prst="rect">
            <a:avLst/>
          </a:prstGeom>
        </p:spPr>
      </p:pic>
      <p:sp>
        <p:nvSpPr>
          <p:cNvPr id="3" name="Content Placeholder 2">
            <a:extLst>
              <a:ext uri="{FF2B5EF4-FFF2-40B4-BE49-F238E27FC236}">
                <a16:creationId xmlns:a16="http://schemas.microsoft.com/office/drawing/2014/main" id="{D76C9E53-73D7-AE6E-4791-F59E7AC1D1FA}"/>
              </a:ext>
            </a:extLst>
          </p:cNvPr>
          <p:cNvSpPr>
            <a:spLocks noGrp="1"/>
          </p:cNvSpPr>
          <p:nvPr>
            <p:ph idx="1"/>
          </p:nvPr>
        </p:nvSpPr>
        <p:spPr>
          <a:xfrm>
            <a:off x="6096000" y="1215088"/>
            <a:ext cx="5921358" cy="4054618"/>
          </a:xfrm>
        </p:spPr>
        <p:txBody>
          <a:bodyPr anchor="t">
            <a:normAutofit/>
          </a:bodyPr>
          <a:lstStyle/>
          <a:p>
            <a:pPr marL="45720" indent="0">
              <a:buNone/>
            </a:pPr>
            <a:endParaRPr lang="en-US" sz="1500" dirty="0">
              <a:solidFill>
                <a:srgbClr val="FFFFFF"/>
              </a:solidFill>
            </a:endParaRPr>
          </a:p>
          <a:p>
            <a:r>
              <a:rPr lang="en-US" sz="1800" dirty="0">
                <a:solidFill>
                  <a:srgbClr val="FFFFFF"/>
                </a:solidFill>
              </a:rPr>
              <a:t>Develop relationships with trainers to </a:t>
            </a:r>
            <a:r>
              <a:rPr lang="en-US" sz="1800">
                <a:solidFill>
                  <a:srgbClr val="FFFFFF"/>
                </a:solidFill>
              </a:rPr>
              <a:t>cultivate an </a:t>
            </a:r>
            <a:r>
              <a:rPr lang="en-US" sz="1800" dirty="0">
                <a:solidFill>
                  <a:srgbClr val="FFFFFF"/>
                </a:solidFill>
              </a:rPr>
              <a:t>environment of support </a:t>
            </a:r>
          </a:p>
          <a:p>
            <a:endParaRPr lang="en-US" sz="1800" dirty="0">
              <a:solidFill>
                <a:srgbClr val="FFFFFF"/>
              </a:solidFill>
            </a:endParaRPr>
          </a:p>
          <a:p>
            <a:r>
              <a:rPr lang="en-US" sz="1800" dirty="0">
                <a:solidFill>
                  <a:srgbClr val="FFFFFF"/>
                </a:solidFill>
              </a:rPr>
              <a:t>Reimagine cooking education in a way that is culturally responsive, renewable, sustainable and contributes to a healthy lifestyle</a:t>
            </a:r>
          </a:p>
          <a:p>
            <a:endParaRPr lang="en-US" sz="1800" dirty="0">
              <a:solidFill>
                <a:srgbClr val="FFFFFF"/>
              </a:solidFill>
            </a:endParaRPr>
          </a:p>
          <a:p>
            <a:r>
              <a:rPr lang="en-US" sz="1800" dirty="0">
                <a:solidFill>
                  <a:srgbClr val="FFFFFF"/>
                </a:solidFill>
              </a:rPr>
              <a:t>Promote solar cooking and integrated cooking solutions that use locally sourced  materials, foods, support the local economy and foster independence from cooking with charcoal and wood</a:t>
            </a:r>
          </a:p>
        </p:txBody>
      </p:sp>
    </p:spTree>
    <p:extLst>
      <p:ext uri="{BB962C8B-B14F-4D97-AF65-F5344CB8AC3E}">
        <p14:creationId xmlns:p14="http://schemas.microsoft.com/office/powerpoint/2010/main" val="4112134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D81407-D1A6-42DD-AE7A-4FA34ACD1317}"/>
              </a:ext>
            </a:extLst>
          </p:cNvPr>
          <p:cNvSpPr>
            <a:spLocks noGrp="1"/>
          </p:cNvSpPr>
          <p:nvPr>
            <p:ph type="title"/>
          </p:nvPr>
        </p:nvSpPr>
        <p:spPr>
          <a:xfrm>
            <a:off x="6096000" y="609600"/>
            <a:ext cx="5038844" cy="1356360"/>
          </a:xfrm>
        </p:spPr>
        <p:txBody>
          <a:bodyPr>
            <a:normAutofit/>
          </a:bodyPr>
          <a:lstStyle/>
          <a:p>
            <a:r>
              <a:rPr lang="en-US" dirty="0">
                <a:solidFill>
                  <a:srgbClr val="FFFFFF"/>
                </a:solidFill>
              </a:rPr>
              <a:t> Thank You</a:t>
            </a:r>
          </a:p>
        </p:txBody>
      </p:sp>
      <p:sp>
        <p:nvSpPr>
          <p:cNvPr id="8" name="Content Placeholder 7">
            <a:extLst>
              <a:ext uri="{FF2B5EF4-FFF2-40B4-BE49-F238E27FC236}">
                <a16:creationId xmlns:a16="http://schemas.microsoft.com/office/drawing/2014/main" id="{41FF5D4E-7134-4EA4-BA11-FE50F4576B73}"/>
              </a:ext>
            </a:extLst>
          </p:cNvPr>
          <p:cNvSpPr>
            <a:spLocks noGrp="1"/>
          </p:cNvSpPr>
          <p:nvPr>
            <p:ph idx="1"/>
          </p:nvPr>
        </p:nvSpPr>
        <p:spPr>
          <a:xfrm>
            <a:off x="6096000" y="2057400"/>
            <a:ext cx="5038844" cy="4038600"/>
          </a:xfrm>
        </p:spPr>
        <p:txBody>
          <a:bodyPr>
            <a:normAutofit/>
          </a:bodyPr>
          <a:lstStyle/>
          <a:p>
            <a:pPr marL="45720" indent="0">
              <a:buNone/>
            </a:pPr>
            <a:endParaRPr lang="en-US" dirty="0">
              <a:solidFill>
                <a:srgbClr val="FFFFFF"/>
              </a:solidFill>
            </a:endParaRPr>
          </a:p>
          <a:p>
            <a:pPr marL="45720" indent="0">
              <a:buNone/>
            </a:pPr>
            <a:r>
              <a:rPr lang="en-US" dirty="0">
                <a:solidFill>
                  <a:srgbClr val="FFFFFF"/>
                </a:solidFill>
              </a:rPr>
              <a:t>Gdsnonprofit.com</a:t>
            </a:r>
          </a:p>
          <a:p>
            <a:pPr marL="45720" indent="0">
              <a:buNone/>
            </a:pPr>
            <a:r>
              <a:rPr lang="en-US" dirty="0">
                <a:solidFill>
                  <a:schemeClr val="tx1"/>
                </a:solidFill>
                <a:hlinkClick r:id="rId3">
                  <a:extLst>
                    <a:ext uri="{A12FA001-AC4F-418D-AE19-62706E023703}">
                      <ahyp:hlinkClr xmlns:ahyp="http://schemas.microsoft.com/office/drawing/2018/hyperlinkcolor" val="tx"/>
                    </a:ext>
                  </a:extLst>
                </a:hlinkClick>
              </a:rPr>
              <a:t>solareducationproject@gmail.com</a:t>
            </a:r>
            <a:endParaRPr lang="en-US" dirty="0">
              <a:solidFill>
                <a:schemeClr val="tx1"/>
              </a:solidFill>
            </a:endParaRPr>
          </a:p>
          <a:p>
            <a:pPr marL="45720" indent="0">
              <a:buNone/>
            </a:pPr>
            <a:r>
              <a:rPr lang="en-US" dirty="0">
                <a:solidFill>
                  <a:schemeClr val="tx1"/>
                </a:solidFill>
              </a:rPr>
              <a:t>@ </a:t>
            </a:r>
            <a:r>
              <a:rPr lang="en-US" dirty="0" err="1">
                <a:solidFill>
                  <a:schemeClr val="tx1"/>
                </a:solidFill>
              </a:rPr>
              <a:t>solareducationproject</a:t>
            </a:r>
            <a:endParaRPr lang="en-US" dirty="0">
              <a:solidFill>
                <a:schemeClr val="tx1"/>
              </a:solidFill>
            </a:endParaRPr>
          </a:p>
          <a:p>
            <a:endParaRPr lang="en-US" dirty="0">
              <a:solidFill>
                <a:srgbClr val="FFFFFF"/>
              </a:solidFill>
            </a:endParaRPr>
          </a:p>
        </p:txBody>
      </p:sp>
      <p:sp>
        <p:nvSpPr>
          <p:cNvPr id="26" name="Rectangle 2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group of people sitting outside&#10;&#10;Description automatically generated with medium confidence">
            <a:extLst>
              <a:ext uri="{FF2B5EF4-FFF2-40B4-BE49-F238E27FC236}">
                <a16:creationId xmlns:a16="http://schemas.microsoft.com/office/drawing/2014/main" id="{5424A43C-B56B-7A88-2B9B-DA317A2300F7}"/>
              </a:ext>
            </a:extLst>
          </p:cNvPr>
          <p:cNvPicPr>
            <a:picLocks noChangeAspect="1"/>
          </p:cNvPicPr>
          <p:nvPr/>
        </p:nvPicPr>
        <p:blipFill>
          <a:blip r:embed="rId4"/>
          <a:stretch>
            <a:fillRect/>
          </a:stretch>
        </p:blipFill>
        <p:spPr>
          <a:xfrm>
            <a:off x="542666" y="456101"/>
            <a:ext cx="4958561" cy="5945797"/>
          </a:xfrm>
          <a:prstGeom prst="rect">
            <a:avLst/>
          </a:prstGeom>
        </p:spPr>
      </p:pic>
    </p:spTree>
    <p:extLst>
      <p:ext uri="{BB962C8B-B14F-4D97-AF65-F5344CB8AC3E}">
        <p14:creationId xmlns:p14="http://schemas.microsoft.com/office/powerpoint/2010/main" val="164698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8" name="Group 27">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29" name="Straight Connector 28">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9" name="Rectangle 38">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3E71D268-FFC7-12EA-3805-FF5D44C30CFB}"/>
              </a:ext>
            </a:extLst>
          </p:cNvPr>
          <p:cNvPicPr>
            <a:picLocks noChangeAspect="1"/>
          </p:cNvPicPr>
          <p:nvPr/>
        </p:nvPicPr>
        <p:blipFill>
          <a:blip r:embed="rId3"/>
          <a:stretch>
            <a:fillRect/>
          </a:stretch>
        </p:blipFill>
        <p:spPr>
          <a:xfrm>
            <a:off x="3393206" y="-361051"/>
            <a:ext cx="5768135" cy="1725003"/>
          </a:xfrm>
          <a:prstGeom prst="rect">
            <a:avLst/>
          </a:prstGeom>
        </p:spPr>
      </p:pic>
      <p:pic>
        <p:nvPicPr>
          <p:cNvPr id="16" name="Picture 15" descr="Diagram&#10;&#10;Description automatically generated">
            <a:extLst>
              <a:ext uri="{FF2B5EF4-FFF2-40B4-BE49-F238E27FC236}">
                <a16:creationId xmlns:a16="http://schemas.microsoft.com/office/drawing/2014/main" id="{5B3ACE30-79FF-1CAB-FF1D-EEEF5D4F4228}"/>
              </a:ext>
            </a:extLst>
          </p:cNvPr>
          <p:cNvPicPr>
            <a:picLocks noChangeAspect="1"/>
          </p:cNvPicPr>
          <p:nvPr/>
        </p:nvPicPr>
        <p:blipFill>
          <a:blip r:embed="rId4"/>
          <a:stretch>
            <a:fillRect/>
          </a:stretch>
        </p:blipFill>
        <p:spPr>
          <a:xfrm>
            <a:off x="417949" y="1273860"/>
            <a:ext cx="2483778" cy="2024279"/>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F56CF587-7871-C7D1-742E-2BBF32E6770F}"/>
              </a:ext>
            </a:extLst>
          </p:cNvPr>
          <p:cNvPicPr>
            <a:picLocks noChangeAspect="1"/>
          </p:cNvPicPr>
          <p:nvPr/>
        </p:nvPicPr>
        <p:blipFill>
          <a:blip r:embed="rId5"/>
          <a:stretch>
            <a:fillRect/>
          </a:stretch>
        </p:blipFill>
        <p:spPr>
          <a:xfrm>
            <a:off x="9485845" y="956864"/>
            <a:ext cx="2152641" cy="2341275"/>
          </a:xfrm>
          <a:prstGeom prst="rect">
            <a:avLst/>
          </a:prstGeom>
        </p:spPr>
      </p:pic>
      <p:pic>
        <p:nvPicPr>
          <p:cNvPr id="23" name="Content Placeholder 22" descr="A group of women sitting outside&#10;&#10;Description automatically generated with low confidence">
            <a:extLst>
              <a:ext uri="{FF2B5EF4-FFF2-40B4-BE49-F238E27FC236}">
                <a16:creationId xmlns:a16="http://schemas.microsoft.com/office/drawing/2014/main" id="{BB100F9A-B7B4-E27B-38DD-A39B85A82EA9}"/>
              </a:ext>
            </a:extLst>
          </p:cNvPr>
          <p:cNvPicPr>
            <a:picLocks noGrp="1" noChangeAspect="1"/>
          </p:cNvPicPr>
          <p:nvPr>
            <p:ph idx="1"/>
          </p:nvPr>
        </p:nvPicPr>
        <p:blipFill>
          <a:blip r:embed="rId6"/>
          <a:stretch>
            <a:fillRect/>
          </a:stretch>
        </p:blipFill>
        <p:spPr>
          <a:xfrm>
            <a:off x="4558791" y="1496292"/>
            <a:ext cx="2965620" cy="3014448"/>
          </a:xfrm>
        </p:spPr>
      </p:pic>
      <p:sp>
        <p:nvSpPr>
          <p:cNvPr id="2" name="Title 1">
            <a:extLst>
              <a:ext uri="{FF2B5EF4-FFF2-40B4-BE49-F238E27FC236}">
                <a16:creationId xmlns:a16="http://schemas.microsoft.com/office/drawing/2014/main" id="{7B875EFA-D243-12A4-C795-950BFC091620}"/>
              </a:ext>
            </a:extLst>
          </p:cNvPr>
          <p:cNvSpPr>
            <a:spLocks noGrp="1"/>
          </p:cNvSpPr>
          <p:nvPr>
            <p:ph type="title"/>
          </p:nvPr>
        </p:nvSpPr>
        <p:spPr>
          <a:xfrm>
            <a:off x="3786629" y="4933050"/>
            <a:ext cx="4441743" cy="1563899"/>
          </a:xfrm>
        </p:spPr>
        <p:txBody>
          <a:bodyPr anchor="ctr">
            <a:normAutofit/>
          </a:bodyPr>
          <a:lstStyle/>
          <a:p>
            <a:r>
              <a:rPr lang="en-US" dirty="0"/>
              <a:t>Project Partners</a:t>
            </a:r>
          </a:p>
        </p:txBody>
      </p:sp>
      <p:pic>
        <p:nvPicPr>
          <p:cNvPr id="6" name="Picture 5" descr="Logo&#10;&#10;Description automatically generated">
            <a:extLst>
              <a:ext uri="{FF2B5EF4-FFF2-40B4-BE49-F238E27FC236}">
                <a16:creationId xmlns:a16="http://schemas.microsoft.com/office/drawing/2014/main" id="{4CBD3F41-FFC6-EAF8-449F-9B6EF4E487F8}"/>
              </a:ext>
            </a:extLst>
          </p:cNvPr>
          <p:cNvPicPr>
            <a:picLocks noChangeAspect="1"/>
          </p:cNvPicPr>
          <p:nvPr/>
        </p:nvPicPr>
        <p:blipFill>
          <a:blip r:embed="rId7"/>
          <a:stretch>
            <a:fillRect/>
          </a:stretch>
        </p:blipFill>
        <p:spPr>
          <a:xfrm>
            <a:off x="860636" y="4933050"/>
            <a:ext cx="1482304" cy="1563899"/>
          </a:xfrm>
          <a:prstGeom prst="rect">
            <a:avLst/>
          </a:prstGeom>
        </p:spPr>
      </p:pic>
    </p:spTree>
    <p:extLst>
      <p:ext uri="{BB962C8B-B14F-4D97-AF65-F5344CB8AC3E}">
        <p14:creationId xmlns:p14="http://schemas.microsoft.com/office/powerpoint/2010/main" val="2348223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A4F8-829E-6F00-ECEB-3F995B602D19}"/>
              </a:ext>
            </a:extLst>
          </p:cNvPr>
          <p:cNvSpPr>
            <a:spLocks noGrp="1"/>
          </p:cNvSpPr>
          <p:nvPr>
            <p:ph type="title"/>
          </p:nvPr>
        </p:nvSpPr>
        <p:spPr>
          <a:xfrm>
            <a:off x="5536733" y="609600"/>
            <a:ext cx="6315868" cy="1320800"/>
          </a:xfrm>
        </p:spPr>
        <p:txBody>
          <a:bodyPr vert="horz" lIns="91440" tIns="45720" rIns="91440" bIns="45720" rtlCol="0" anchor="t">
            <a:normAutofit/>
          </a:bodyPr>
          <a:lstStyle/>
          <a:p>
            <a:pPr defTabSz="457200"/>
            <a:r>
              <a:rPr lang="en-US" sz="3600" dirty="0"/>
              <a:t>Growing Skilled Solar Cooks  and Educators</a:t>
            </a:r>
          </a:p>
        </p:txBody>
      </p:sp>
      <p:sp>
        <p:nvSpPr>
          <p:cNvPr id="9" name="TextBox 8">
            <a:extLst>
              <a:ext uri="{FF2B5EF4-FFF2-40B4-BE49-F238E27FC236}">
                <a16:creationId xmlns:a16="http://schemas.microsoft.com/office/drawing/2014/main" id="{26E90E0C-693A-FD97-5049-574B031BC019}"/>
              </a:ext>
            </a:extLst>
          </p:cNvPr>
          <p:cNvSpPr txBox="1"/>
          <p:nvPr/>
        </p:nvSpPr>
        <p:spPr>
          <a:xfrm>
            <a:off x="5394960" y="2111163"/>
            <a:ext cx="6203092" cy="3880773"/>
          </a:xfrm>
          <a:prstGeom prst="rect">
            <a:avLst/>
          </a:prstGeom>
        </p:spPr>
        <p:txBody>
          <a:bodyPr vert="horz" lIns="91440" tIns="45720" rIns="91440" bIns="45720" rtlCol="0">
            <a:normAutofit fontScale="47500" lnSpcReduction="20000"/>
          </a:bodyPr>
          <a:lstStyle/>
          <a:p>
            <a:pPr marL="285750" indent="-285750">
              <a:lnSpc>
                <a:spcPct val="90000"/>
              </a:lnSpc>
              <a:spcBef>
                <a:spcPts val="1000"/>
              </a:spcBef>
              <a:buClr>
                <a:schemeClr val="accent1"/>
              </a:buClr>
              <a:buSzPct val="80000"/>
              <a:buFont typeface="Wingdings 3" charset="2"/>
              <a:buChar char=""/>
            </a:pPr>
            <a:r>
              <a:rPr lang="en-US" sz="3300" dirty="0">
                <a:solidFill>
                  <a:schemeClr val="tx1">
                    <a:lumMod val="75000"/>
                    <a:lumOff val="25000"/>
                  </a:schemeClr>
                </a:solidFill>
              </a:rPr>
              <a:t>Demonstrate and Solar Cook using the Haines 1 Pop Open Oven </a:t>
            </a:r>
          </a:p>
          <a:p>
            <a:pPr marL="285750" indent="-285750">
              <a:lnSpc>
                <a:spcPct val="90000"/>
              </a:lnSpc>
              <a:spcBef>
                <a:spcPts val="1000"/>
              </a:spcBef>
              <a:buClr>
                <a:schemeClr val="accent1"/>
              </a:buClr>
              <a:buSzPct val="80000"/>
              <a:buFont typeface="Wingdings 3" charset="2"/>
              <a:buChar char=""/>
            </a:pPr>
            <a:endParaRPr lang="en-US" sz="33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3300" dirty="0">
                <a:solidFill>
                  <a:schemeClr val="tx1">
                    <a:lumMod val="75000"/>
                    <a:lumOff val="25000"/>
                  </a:schemeClr>
                </a:solidFill>
              </a:rPr>
              <a:t>Build a pool of trained instructors and facilitators in the Kakuma Camp (transfer knowledge)</a:t>
            </a:r>
          </a:p>
          <a:p>
            <a:pPr marL="285750" indent="-285750">
              <a:lnSpc>
                <a:spcPct val="90000"/>
              </a:lnSpc>
              <a:spcBef>
                <a:spcPts val="1000"/>
              </a:spcBef>
              <a:buClr>
                <a:schemeClr val="accent1"/>
              </a:buClr>
              <a:buSzPct val="80000"/>
              <a:buFont typeface="Wingdings 3" charset="2"/>
              <a:buChar char=""/>
            </a:pPr>
            <a:endParaRPr lang="en-US" sz="33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3300" dirty="0">
                <a:solidFill>
                  <a:schemeClr val="tx1">
                    <a:lumMod val="75000"/>
                    <a:lumOff val="25000"/>
                  </a:schemeClr>
                </a:solidFill>
              </a:rPr>
              <a:t>Use the prepared training manual and workbook to ensure comprehensive and consistent training</a:t>
            </a:r>
          </a:p>
          <a:p>
            <a:pPr marL="285750" indent="-285750">
              <a:lnSpc>
                <a:spcPct val="90000"/>
              </a:lnSpc>
              <a:spcBef>
                <a:spcPts val="1000"/>
              </a:spcBef>
              <a:buClr>
                <a:schemeClr val="accent1"/>
              </a:buClr>
              <a:buSzPct val="80000"/>
              <a:buFont typeface="Wingdings 3" charset="2"/>
              <a:buChar char=""/>
            </a:pPr>
            <a:endParaRPr lang="en-US" sz="33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3300" dirty="0">
                <a:solidFill>
                  <a:schemeClr val="tx1">
                    <a:lumMod val="75000"/>
                    <a:lumOff val="25000"/>
                  </a:schemeClr>
                </a:solidFill>
              </a:rPr>
              <a:t>Make and use the heat retention basket cooker</a:t>
            </a:r>
          </a:p>
          <a:p>
            <a:pPr marL="285750" indent="-285750">
              <a:lnSpc>
                <a:spcPct val="90000"/>
              </a:lnSpc>
              <a:spcBef>
                <a:spcPts val="1000"/>
              </a:spcBef>
              <a:buClr>
                <a:schemeClr val="accent1"/>
              </a:buClr>
              <a:buSzPct val="80000"/>
              <a:buFont typeface="Wingdings 3" charset="2"/>
              <a:buChar char=""/>
            </a:pPr>
            <a:endParaRPr lang="en-US" sz="33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3300" dirty="0">
                <a:solidFill>
                  <a:schemeClr val="tx1">
                    <a:lumMod val="75000"/>
                    <a:lumOff val="25000"/>
                  </a:schemeClr>
                </a:solidFill>
              </a:rPr>
              <a:t>Follow up</a:t>
            </a:r>
          </a:p>
          <a:p>
            <a:pPr marL="285750" indent="-285750">
              <a:lnSpc>
                <a:spcPct val="90000"/>
              </a:lnSpc>
              <a:spcBef>
                <a:spcPts val="1000"/>
              </a:spcBef>
              <a:buClr>
                <a:schemeClr val="accent1"/>
              </a:buClr>
              <a:buSzPct val="80000"/>
              <a:buFont typeface="Wingdings 3" charset="2"/>
              <a:buChar char=""/>
            </a:pPr>
            <a:endParaRPr lang="en-US" sz="33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3300" dirty="0">
                <a:solidFill>
                  <a:schemeClr val="tx1">
                    <a:lumMod val="75000"/>
                    <a:lumOff val="25000"/>
                  </a:schemeClr>
                </a:solidFill>
              </a:rPr>
              <a:t>Program Evaluation</a:t>
            </a:r>
          </a:p>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endParaRPr>
          </a:p>
        </p:txBody>
      </p:sp>
      <p:pic>
        <p:nvPicPr>
          <p:cNvPr id="8" name="Content Placeholder 7">
            <a:extLst>
              <a:ext uri="{FF2B5EF4-FFF2-40B4-BE49-F238E27FC236}">
                <a16:creationId xmlns:a16="http://schemas.microsoft.com/office/drawing/2014/main" id="{6D0E8A86-4440-51A7-93A6-FE9DA56AF930}"/>
              </a:ext>
            </a:extLst>
          </p:cNvPr>
          <p:cNvPicPr>
            <a:picLocks noGrp="1" noChangeAspect="1"/>
          </p:cNvPicPr>
          <p:nvPr>
            <p:ph idx="1"/>
          </p:nvPr>
        </p:nvPicPr>
        <p:blipFill rotWithShape="1">
          <a:blip r:embed="rId3"/>
          <a:srcRect l="25244" r="2677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5" name="Isosceles Triangle 3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7364043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AB8D9CB0-9785-0782-07A0-6AFBE675285F}"/>
              </a:ext>
            </a:extLst>
          </p:cNvPr>
          <p:cNvPicPr>
            <a:picLocks noChangeAspect="1"/>
          </p:cNvPicPr>
          <p:nvPr/>
        </p:nvPicPr>
        <p:blipFill>
          <a:blip r:embed="rId3"/>
          <a:stretch>
            <a:fillRect/>
          </a:stretch>
        </p:blipFill>
        <p:spPr>
          <a:xfrm rot="21229218">
            <a:off x="9269345" y="1562253"/>
            <a:ext cx="2415852" cy="3147929"/>
          </a:xfrm>
          <a:prstGeom prst="rect">
            <a:avLst/>
          </a:prstGeom>
        </p:spPr>
      </p:pic>
      <p:sp>
        <p:nvSpPr>
          <p:cNvPr id="2" name="Title 1">
            <a:extLst>
              <a:ext uri="{FF2B5EF4-FFF2-40B4-BE49-F238E27FC236}">
                <a16:creationId xmlns:a16="http://schemas.microsoft.com/office/drawing/2014/main" id="{36CCFE1B-B20C-C5B7-BBC5-4F00E3873E1B}"/>
              </a:ext>
            </a:extLst>
          </p:cNvPr>
          <p:cNvSpPr>
            <a:spLocks noGrp="1"/>
          </p:cNvSpPr>
          <p:nvPr>
            <p:ph type="title"/>
          </p:nvPr>
        </p:nvSpPr>
        <p:spPr>
          <a:xfrm>
            <a:off x="5536734" y="609600"/>
            <a:ext cx="3737268" cy="1320800"/>
          </a:xfrm>
        </p:spPr>
        <p:txBody>
          <a:bodyPr>
            <a:normAutofit/>
          </a:bodyPr>
          <a:lstStyle/>
          <a:p>
            <a:r>
              <a:rPr lang="en-US" sz="3700"/>
              <a:t>Field Manual and Trainee Workbook</a:t>
            </a:r>
          </a:p>
        </p:txBody>
      </p:sp>
      <p:pic>
        <p:nvPicPr>
          <p:cNvPr id="4" name="Picture 3">
            <a:extLst>
              <a:ext uri="{FF2B5EF4-FFF2-40B4-BE49-F238E27FC236}">
                <a16:creationId xmlns:a16="http://schemas.microsoft.com/office/drawing/2014/main" id="{9365FC12-6749-C9F2-F3B7-6D1036313E31}"/>
              </a:ext>
            </a:extLst>
          </p:cNvPr>
          <p:cNvPicPr>
            <a:picLocks noChangeAspect="1"/>
          </p:cNvPicPr>
          <p:nvPr/>
        </p:nvPicPr>
        <p:blipFill rotWithShape="1">
          <a:blip r:embed="rId4"/>
          <a:srcRect l="16601" r="2440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Text&#10;&#10;Description automatically generated">
            <a:extLst>
              <a:ext uri="{FF2B5EF4-FFF2-40B4-BE49-F238E27FC236}">
                <a16:creationId xmlns:a16="http://schemas.microsoft.com/office/drawing/2014/main" id="{DF145091-5010-7F04-F250-C92AB4952C16}"/>
              </a:ext>
            </a:extLst>
          </p:cNvPr>
          <p:cNvPicPr>
            <a:picLocks noChangeAspect="1"/>
          </p:cNvPicPr>
          <p:nvPr/>
        </p:nvPicPr>
        <p:blipFill>
          <a:blip r:embed="rId5"/>
          <a:stretch>
            <a:fillRect/>
          </a:stretch>
        </p:blipFill>
        <p:spPr>
          <a:xfrm rot="21237158">
            <a:off x="8678614" y="2224763"/>
            <a:ext cx="2451885" cy="3164910"/>
          </a:xfrm>
          <a:prstGeom prst="rect">
            <a:avLst/>
          </a:prstGeom>
          <a:ln>
            <a:solidFill>
              <a:schemeClr val="tx2">
                <a:lumMod val="75000"/>
              </a:schemeClr>
            </a:solidFill>
          </a:ln>
        </p:spPr>
      </p:pic>
      <p:pic>
        <p:nvPicPr>
          <p:cNvPr id="5" name="Content Placeholder 4" descr="Logo, company name&#10;&#10;Description automatically generated">
            <a:extLst>
              <a:ext uri="{FF2B5EF4-FFF2-40B4-BE49-F238E27FC236}">
                <a16:creationId xmlns:a16="http://schemas.microsoft.com/office/drawing/2014/main" id="{7FBA39CD-BE6C-0429-E944-FBE0ADB9AD5B}"/>
              </a:ext>
            </a:extLst>
          </p:cNvPr>
          <p:cNvPicPr>
            <a:picLocks noGrp="1" noChangeAspect="1"/>
          </p:cNvPicPr>
          <p:nvPr>
            <p:ph idx="1"/>
          </p:nvPr>
        </p:nvPicPr>
        <p:blipFill>
          <a:blip r:embed="rId6"/>
          <a:stretch>
            <a:fillRect/>
          </a:stretch>
        </p:blipFill>
        <p:spPr>
          <a:xfrm rot="21206882">
            <a:off x="9119177" y="3074306"/>
            <a:ext cx="2429628" cy="3164910"/>
          </a:xfrm>
        </p:spPr>
      </p:pic>
      <p:pic>
        <p:nvPicPr>
          <p:cNvPr id="17" name="Picture 16" descr="Text&#10;&#10;Description automatically generated">
            <a:extLst>
              <a:ext uri="{FF2B5EF4-FFF2-40B4-BE49-F238E27FC236}">
                <a16:creationId xmlns:a16="http://schemas.microsoft.com/office/drawing/2014/main" id="{929BCFAA-916A-98C0-CE64-7DC832A43639}"/>
              </a:ext>
            </a:extLst>
          </p:cNvPr>
          <p:cNvPicPr>
            <a:picLocks noChangeAspect="1"/>
          </p:cNvPicPr>
          <p:nvPr/>
        </p:nvPicPr>
        <p:blipFill>
          <a:blip r:embed="rId7"/>
          <a:stretch>
            <a:fillRect/>
          </a:stretch>
        </p:blipFill>
        <p:spPr>
          <a:xfrm rot="21261812">
            <a:off x="5763035" y="1932392"/>
            <a:ext cx="2495899" cy="3243715"/>
          </a:xfrm>
          <a:prstGeom prst="rect">
            <a:avLst/>
          </a:prstGeom>
        </p:spPr>
      </p:pic>
      <p:pic>
        <p:nvPicPr>
          <p:cNvPr id="13" name="Picture 12" descr="Logo, company name&#10;&#10;Description automatically generated">
            <a:extLst>
              <a:ext uri="{FF2B5EF4-FFF2-40B4-BE49-F238E27FC236}">
                <a16:creationId xmlns:a16="http://schemas.microsoft.com/office/drawing/2014/main" id="{9B76D73D-1598-6077-0395-71E36EE249A8}"/>
              </a:ext>
            </a:extLst>
          </p:cNvPr>
          <p:cNvPicPr>
            <a:picLocks noChangeAspect="1"/>
          </p:cNvPicPr>
          <p:nvPr/>
        </p:nvPicPr>
        <p:blipFill>
          <a:blip r:embed="rId8"/>
          <a:stretch>
            <a:fillRect/>
          </a:stretch>
        </p:blipFill>
        <p:spPr>
          <a:xfrm rot="21267990">
            <a:off x="5302982" y="3036533"/>
            <a:ext cx="2439407" cy="3202009"/>
          </a:xfrm>
          <a:prstGeom prst="rect">
            <a:avLst/>
          </a:prstGeom>
        </p:spPr>
      </p:pic>
    </p:spTree>
    <p:extLst>
      <p:ext uri="{BB962C8B-B14F-4D97-AF65-F5344CB8AC3E}">
        <p14:creationId xmlns:p14="http://schemas.microsoft.com/office/powerpoint/2010/main" val="235827894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B8083BE-0284-1288-F7B4-8D355D9ED17A}"/>
              </a:ext>
            </a:extLst>
          </p:cNvPr>
          <p:cNvPicPr>
            <a:picLocks noChangeAspect="1"/>
          </p:cNvPicPr>
          <p:nvPr/>
        </p:nvPicPr>
        <p:blipFill rotWithShape="1">
          <a:blip r:embed="rId3"/>
          <a:srcRect l="19702" r="463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DDAD880-3544-6EA3-A9F1-F2A147995024}"/>
              </a:ext>
            </a:extLst>
          </p:cNvPr>
          <p:cNvSpPr>
            <a:spLocks noGrp="1"/>
          </p:cNvSpPr>
          <p:nvPr>
            <p:ph type="title"/>
          </p:nvPr>
        </p:nvSpPr>
        <p:spPr>
          <a:xfrm>
            <a:off x="79242" y="123567"/>
            <a:ext cx="5058348" cy="1806832"/>
          </a:xfrm>
        </p:spPr>
        <p:txBody>
          <a:bodyPr>
            <a:normAutofit fontScale="90000"/>
          </a:bodyPr>
          <a:lstStyle/>
          <a:p>
            <a:r>
              <a:rPr lang="en-US" dirty="0"/>
              <a:t>Learn to Solar Cook  Using the D.A.R</a:t>
            </a:r>
            <a:r>
              <a:rPr lang="en-US"/>
              <a:t>.E. </a:t>
            </a:r>
            <a:r>
              <a:rPr lang="en-US" dirty="0"/>
              <a:t>Method</a:t>
            </a:r>
          </a:p>
        </p:txBody>
      </p:sp>
      <p:sp>
        <p:nvSpPr>
          <p:cNvPr id="16" name="Content Placeholder 15">
            <a:extLst>
              <a:ext uri="{FF2B5EF4-FFF2-40B4-BE49-F238E27FC236}">
                <a16:creationId xmlns:a16="http://schemas.microsoft.com/office/drawing/2014/main" id="{34FD4058-F899-A5D9-6EF5-74A05AB9F892}"/>
              </a:ext>
            </a:extLst>
          </p:cNvPr>
          <p:cNvSpPr>
            <a:spLocks noGrp="1"/>
          </p:cNvSpPr>
          <p:nvPr>
            <p:ph idx="1"/>
          </p:nvPr>
        </p:nvSpPr>
        <p:spPr>
          <a:xfrm>
            <a:off x="119511" y="1915204"/>
            <a:ext cx="5058348" cy="2586625"/>
          </a:xfrm>
        </p:spPr>
        <p:txBody>
          <a:bodyPr>
            <a:normAutofit fontScale="70000" lnSpcReduction="20000"/>
          </a:bodyPr>
          <a:lstStyle/>
          <a:p>
            <a:r>
              <a:rPr lang="en-US" sz="2800" b="1"/>
              <a:t>D</a:t>
            </a:r>
            <a:r>
              <a:rPr lang="en-US" sz="2000" b="1"/>
              <a:t>irect</a:t>
            </a:r>
            <a:r>
              <a:rPr lang="en-US" sz="2000"/>
              <a:t> Use one or more reflective surfaces to </a:t>
            </a:r>
            <a:r>
              <a:rPr lang="en-US" sz="2000" i="1"/>
              <a:t>direct</a:t>
            </a:r>
            <a:r>
              <a:rPr lang="en-US" sz="2000"/>
              <a:t> extra sunlight onto the cooking area. The more reflective area, the more light energy you will capture. </a:t>
            </a:r>
          </a:p>
          <a:p>
            <a:r>
              <a:rPr lang="en-US" sz="2800" b="1"/>
              <a:t>A</a:t>
            </a:r>
            <a:r>
              <a:rPr lang="en-US" sz="2000" b="1"/>
              <a:t>bsorb </a:t>
            </a:r>
            <a:r>
              <a:rPr lang="en-US" sz="2000"/>
              <a:t>Use the color black to </a:t>
            </a:r>
            <a:r>
              <a:rPr lang="en-US" sz="2000" i="1"/>
              <a:t>absorb</a:t>
            </a:r>
            <a:r>
              <a:rPr lang="en-US" sz="2000"/>
              <a:t> all the wavelengths of visible light and transform the light energy to heat energy. The interior of the oven can be black. The cooking pot can be black.</a:t>
            </a:r>
          </a:p>
          <a:p>
            <a:r>
              <a:rPr lang="en-US" sz="2800" b="1"/>
              <a:t>R</a:t>
            </a:r>
            <a:r>
              <a:rPr lang="en-US" sz="2000" b="1"/>
              <a:t>etain </a:t>
            </a:r>
            <a:r>
              <a:rPr lang="en-US" sz="2000"/>
              <a:t>the heat inside the cooking space by trapping it. Use pyrex bowl enclosures, oven bags, lids, and insulation. By retaining the heat, you can cook food! </a:t>
            </a:r>
          </a:p>
          <a:p>
            <a:r>
              <a:rPr lang="en-US" sz="2800" b="1"/>
              <a:t>E</a:t>
            </a:r>
            <a:r>
              <a:rPr lang="en-US" sz="2000" b="1"/>
              <a:t>at</a:t>
            </a:r>
            <a:r>
              <a:rPr lang="en-US" sz="2000"/>
              <a:t> healthy and nutritious food cooked with the cleanest fuel there is. Enjoy </a:t>
            </a:r>
            <a:r>
              <a:rPr lang="en-US" sz="2000" dirty="0"/>
              <a:t>and Educate others!</a:t>
            </a:r>
          </a:p>
        </p:txBody>
      </p:sp>
      <p:cxnSp>
        <p:nvCxnSpPr>
          <p:cNvPr id="28" name="Straight Connector 2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A person writing on a chalkboard&#10;&#10;Description automatically generated">
            <a:extLst>
              <a:ext uri="{FF2B5EF4-FFF2-40B4-BE49-F238E27FC236}">
                <a16:creationId xmlns:a16="http://schemas.microsoft.com/office/drawing/2014/main" id="{6E419CEA-8C86-1F16-412F-57B258348806}"/>
              </a:ext>
            </a:extLst>
          </p:cNvPr>
          <p:cNvPicPr>
            <a:picLocks noChangeAspect="1"/>
          </p:cNvPicPr>
          <p:nvPr/>
        </p:nvPicPr>
        <p:blipFill>
          <a:blip r:embed="rId4"/>
          <a:stretch>
            <a:fillRect/>
          </a:stretch>
        </p:blipFill>
        <p:spPr>
          <a:xfrm>
            <a:off x="414300" y="4501829"/>
            <a:ext cx="5150375" cy="2364637"/>
          </a:xfrm>
          <a:prstGeom prst="rect">
            <a:avLst/>
          </a:prstGeom>
        </p:spPr>
      </p:pic>
    </p:spTree>
    <p:extLst>
      <p:ext uri="{BB962C8B-B14F-4D97-AF65-F5344CB8AC3E}">
        <p14:creationId xmlns:p14="http://schemas.microsoft.com/office/powerpoint/2010/main" val="351120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ectangle 48">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Freeform: Shape 64">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8ACE414-AB05-9335-DB47-8444FB617472}"/>
              </a:ext>
            </a:extLst>
          </p:cNvPr>
          <p:cNvSpPr>
            <a:spLocks noGrp="1"/>
          </p:cNvSpPr>
          <p:nvPr>
            <p:ph type="title"/>
          </p:nvPr>
        </p:nvSpPr>
        <p:spPr>
          <a:xfrm>
            <a:off x="7181723" y="609600"/>
            <a:ext cx="4512989" cy="2227730"/>
          </a:xfrm>
        </p:spPr>
        <p:txBody>
          <a:bodyPr anchor="ctr">
            <a:normAutofit/>
          </a:bodyPr>
          <a:lstStyle/>
          <a:p>
            <a:r>
              <a:rPr lang="en-US">
                <a:solidFill>
                  <a:srgbClr val="FFFFFF"/>
                </a:solidFill>
              </a:rPr>
              <a:t>Haines Pop Open Oven </a:t>
            </a:r>
          </a:p>
        </p:txBody>
      </p:sp>
      <p:pic>
        <p:nvPicPr>
          <p:cNvPr id="5" name="Content Placeholder 4" descr="A group of people playing a game&#10;&#10;Description automatically generated with low confidence">
            <a:extLst>
              <a:ext uri="{FF2B5EF4-FFF2-40B4-BE49-F238E27FC236}">
                <a16:creationId xmlns:a16="http://schemas.microsoft.com/office/drawing/2014/main" id="{A40CD26E-95B0-DF9E-B378-3F29444991A3}"/>
              </a:ext>
            </a:extLst>
          </p:cNvPr>
          <p:cNvPicPr>
            <a:picLocks noChangeAspect="1"/>
          </p:cNvPicPr>
          <p:nvPr/>
        </p:nvPicPr>
        <p:blipFill rotWithShape="1">
          <a:blip r:embed="rId3"/>
          <a:srcRect r="21422"/>
          <a:stretch/>
        </p:blipFill>
        <p:spPr>
          <a:xfrm>
            <a:off x="96469" y="969126"/>
            <a:ext cx="6024650" cy="4981887"/>
          </a:xfrm>
          <a:prstGeom prst="rect">
            <a:avLst/>
          </a:prstGeom>
        </p:spPr>
      </p:pic>
      <p:sp>
        <p:nvSpPr>
          <p:cNvPr id="9" name="Content Placeholder 8">
            <a:extLst>
              <a:ext uri="{FF2B5EF4-FFF2-40B4-BE49-F238E27FC236}">
                <a16:creationId xmlns:a16="http://schemas.microsoft.com/office/drawing/2014/main" id="{EA99BC54-DE92-3673-B77E-FFA8CD4F220E}"/>
              </a:ext>
            </a:extLst>
          </p:cNvPr>
          <p:cNvSpPr>
            <a:spLocks noGrp="1"/>
          </p:cNvSpPr>
          <p:nvPr>
            <p:ph idx="1"/>
          </p:nvPr>
        </p:nvSpPr>
        <p:spPr>
          <a:xfrm>
            <a:off x="7181725" y="2837329"/>
            <a:ext cx="4512988" cy="3317938"/>
          </a:xfrm>
        </p:spPr>
        <p:txBody>
          <a:bodyPr anchor="t">
            <a:normAutofit/>
          </a:bodyPr>
          <a:lstStyle/>
          <a:p>
            <a:r>
              <a:rPr lang="en-US" dirty="0">
                <a:solidFill>
                  <a:srgbClr val="FFFFFF"/>
                </a:solidFill>
              </a:rPr>
              <a:t>Template</a:t>
            </a:r>
          </a:p>
          <a:p>
            <a:r>
              <a:rPr lang="en-US" dirty="0">
                <a:solidFill>
                  <a:srgbClr val="FFFFFF"/>
                </a:solidFill>
              </a:rPr>
              <a:t>MPET Roll</a:t>
            </a:r>
          </a:p>
          <a:p>
            <a:r>
              <a:rPr lang="en-US" dirty="0">
                <a:solidFill>
                  <a:srgbClr val="FFFFFF"/>
                </a:solidFill>
              </a:rPr>
              <a:t>Polycarbonate sleeve and wind disc</a:t>
            </a:r>
          </a:p>
          <a:p>
            <a:r>
              <a:rPr lang="en-US" dirty="0">
                <a:solidFill>
                  <a:srgbClr val="FFFFFF"/>
                </a:solidFill>
              </a:rPr>
              <a:t>Pop Open Dimensions   140 x 70cm</a:t>
            </a:r>
          </a:p>
          <a:p>
            <a:r>
              <a:rPr lang="en-US" dirty="0">
                <a:solidFill>
                  <a:srgbClr val="FFFFFF"/>
                </a:solidFill>
              </a:rPr>
              <a:t>Black Pot with Lid</a:t>
            </a:r>
          </a:p>
        </p:txBody>
      </p:sp>
    </p:spTree>
    <p:extLst>
      <p:ext uri="{BB962C8B-B14F-4D97-AF65-F5344CB8AC3E}">
        <p14:creationId xmlns:p14="http://schemas.microsoft.com/office/powerpoint/2010/main" val="364634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5" name="Rectangle 6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7" name="Group 6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68" name="Straight Connector 6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87" name="Straight Connector 6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F6E08D3-F78B-C811-4887-426B26625020}"/>
              </a:ext>
            </a:extLst>
          </p:cNvPr>
          <p:cNvSpPr>
            <a:spLocks noGrp="1"/>
          </p:cNvSpPr>
          <p:nvPr>
            <p:ph type="title"/>
          </p:nvPr>
        </p:nvSpPr>
        <p:spPr>
          <a:xfrm>
            <a:off x="765110" y="4758611"/>
            <a:ext cx="8508893" cy="1024415"/>
          </a:xfrm>
        </p:spPr>
        <p:txBody>
          <a:bodyPr vert="horz" lIns="91440" tIns="45720" rIns="91440" bIns="45720" rtlCol="0" anchor="b">
            <a:normAutofit/>
          </a:bodyPr>
          <a:lstStyle/>
          <a:p>
            <a:pPr algn="r" defTabSz="457200"/>
            <a:r>
              <a:rPr lang="en-US" sz="5000"/>
              <a:t>Heat Retention</a:t>
            </a:r>
            <a:r>
              <a:rPr lang="en-US" sz="5000" baseline="0"/>
              <a:t> Basket Cooker</a:t>
            </a:r>
            <a:endParaRPr lang="en-US" sz="5000"/>
          </a:p>
        </p:txBody>
      </p:sp>
      <p:sp>
        <p:nvSpPr>
          <p:cNvPr id="78" name="Rectangle 7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holding drums&#10;&#10;Description automatically generated with low confidence">
            <a:extLst>
              <a:ext uri="{FF2B5EF4-FFF2-40B4-BE49-F238E27FC236}">
                <a16:creationId xmlns:a16="http://schemas.microsoft.com/office/drawing/2014/main" id="{A811BEF5-025E-E72D-41F5-8E3F9EFF56CA}"/>
              </a:ext>
            </a:extLst>
          </p:cNvPr>
          <p:cNvPicPr>
            <a:picLocks noChangeAspect="1"/>
          </p:cNvPicPr>
          <p:nvPr/>
        </p:nvPicPr>
        <p:blipFill rotWithShape="1">
          <a:blip r:embed="rId3"/>
          <a:srcRect l="9244" r="10545"/>
          <a:stretch/>
        </p:blipFill>
        <p:spPr>
          <a:xfrm>
            <a:off x="643466" y="944754"/>
            <a:ext cx="3426704" cy="2851635"/>
          </a:xfrm>
          <a:prstGeom prst="rect">
            <a:avLst/>
          </a:prstGeom>
        </p:spPr>
      </p:pic>
      <p:pic>
        <p:nvPicPr>
          <p:cNvPr id="4" name="Picture 3" descr="A picture containing indoor, person, family, cluttered&#10;&#10;Description automatically generated">
            <a:extLst>
              <a:ext uri="{FF2B5EF4-FFF2-40B4-BE49-F238E27FC236}">
                <a16:creationId xmlns:a16="http://schemas.microsoft.com/office/drawing/2014/main" id="{2AC1332C-487F-4CD6-3699-1C676E9395D0}"/>
              </a:ext>
            </a:extLst>
          </p:cNvPr>
          <p:cNvPicPr>
            <a:picLocks noChangeAspect="1"/>
          </p:cNvPicPr>
          <p:nvPr/>
        </p:nvPicPr>
        <p:blipFill rotWithShape="1">
          <a:blip r:embed="rId4"/>
          <a:srcRect l="5457" r="16516" b="1"/>
          <a:stretch/>
        </p:blipFill>
        <p:spPr>
          <a:xfrm>
            <a:off x="4376480" y="904860"/>
            <a:ext cx="3426704" cy="2931422"/>
          </a:xfrm>
          <a:prstGeom prst="rect">
            <a:avLst/>
          </a:prstGeom>
        </p:spPr>
      </p:pic>
      <p:pic>
        <p:nvPicPr>
          <p:cNvPr id="5" name="Content Placeholder 4" descr="A picture containing person&#10;&#10;Description automatically generated">
            <a:extLst>
              <a:ext uri="{FF2B5EF4-FFF2-40B4-BE49-F238E27FC236}">
                <a16:creationId xmlns:a16="http://schemas.microsoft.com/office/drawing/2014/main" id="{075C5240-46EC-59A7-6291-2600C75A503C}"/>
              </a:ext>
            </a:extLst>
          </p:cNvPr>
          <p:cNvPicPr>
            <a:picLocks noChangeAspect="1"/>
          </p:cNvPicPr>
          <p:nvPr/>
        </p:nvPicPr>
        <p:blipFill rotWithShape="1">
          <a:blip r:embed="rId5"/>
          <a:srcRect l="21973" r="1" b="1"/>
          <a:stretch/>
        </p:blipFill>
        <p:spPr>
          <a:xfrm>
            <a:off x="8117073" y="904841"/>
            <a:ext cx="3426704" cy="2931461"/>
          </a:xfrm>
          <a:prstGeom prst="rect">
            <a:avLst/>
          </a:prstGeom>
        </p:spPr>
      </p:pic>
    </p:spTree>
    <p:extLst>
      <p:ext uri="{BB962C8B-B14F-4D97-AF65-F5344CB8AC3E}">
        <p14:creationId xmlns:p14="http://schemas.microsoft.com/office/powerpoint/2010/main" val="153903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529A-40FB-1F19-4F6A-C72AEB8AA426}"/>
              </a:ext>
            </a:extLst>
          </p:cNvPr>
          <p:cNvSpPr>
            <a:spLocks noGrp="1"/>
          </p:cNvSpPr>
          <p:nvPr>
            <p:ph type="title"/>
          </p:nvPr>
        </p:nvSpPr>
        <p:spPr>
          <a:xfrm>
            <a:off x="353576" y="260353"/>
            <a:ext cx="3147527" cy="2245527"/>
          </a:xfrm>
        </p:spPr>
        <p:txBody>
          <a:bodyPr vert="horz" lIns="91440" tIns="45720" rIns="91440" bIns="45720" rtlCol="0" anchor="ctr">
            <a:normAutofit/>
          </a:bodyPr>
          <a:lstStyle/>
          <a:p>
            <a:pPr defTabSz="457200"/>
            <a:r>
              <a:rPr lang="en-US"/>
              <a:t>Trainer Graduation Celebration</a:t>
            </a:r>
          </a:p>
        </p:txBody>
      </p:sp>
      <p:pic>
        <p:nvPicPr>
          <p:cNvPr id="10" name="Picture 9" descr="A picture containing person, outdoor&#10;&#10;Description automatically generated">
            <a:extLst>
              <a:ext uri="{FF2B5EF4-FFF2-40B4-BE49-F238E27FC236}">
                <a16:creationId xmlns:a16="http://schemas.microsoft.com/office/drawing/2014/main" id="{05634B40-CE09-0986-B225-29F971326C63}"/>
              </a:ext>
            </a:extLst>
          </p:cNvPr>
          <p:cNvPicPr>
            <a:picLocks noChangeAspect="1"/>
          </p:cNvPicPr>
          <p:nvPr/>
        </p:nvPicPr>
        <p:blipFill>
          <a:blip r:embed="rId3"/>
          <a:stretch>
            <a:fillRect/>
          </a:stretch>
        </p:blipFill>
        <p:spPr>
          <a:xfrm>
            <a:off x="4254161" y="143906"/>
            <a:ext cx="2194231" cy="2925643"/>
          </a:xfrm>
          <a:prstGeom prst="rect">
            <a:avLst/>
          </a:prstGeom>
        </p:spPr>
      </p:pic>
      <p:pic>
        <p:nvPicPr>
          <p:cNvPr id="8" name="Content Placeholder 7" descr="A group of people at an outdoor market&#10;&#10;Description automatically generated with medium confidence">
            <a:extLst>
              <a:ext uri="{FF2B5EF4-FFF2-40B4-BE49-F238E27FC236}">
                <a16:creationId xmlns:a16="http://schemas.microsoft.com/office/drawing/2014/main" id="{92CE76C2-E523-F7C9-5C30-B0578536A498}"/>
              </a:ext>
            </a:extLst>
          </p:cNvPr>
          <p:cNvPicPr>
            <a:picLocks noChangeAspect="1"/>
          </p:cNvPicPr>
          <p:nvPr/>
        </p:nvPicPr>
        <p:blipFill>
          <a:blip r:embed="rId4"/>
          <a:stretch>
            <a:fillRect/>
          </a:stretch>
        </p:blipFill>
        <p:spPr>
          <a:xfrm>
            <a:off x="6671696" y="260353"/>
            <a:ext cx="5249193" cy="3936893"/>
          </a:xfrm>
          <a:prstGeom prst="rect">
            <a:avLst/>
          </a:prstGeom>
        </p:spPr>
      </p:pic>
      <p:pic>
        <p:nvPicPr>
          <p:cNvPr id="4" name="Picture 3">
            <a:extLst>
              <a:ext uri="{FF2B5EF4-FFF2-40B4-BE49-F238E27FC236}">
                <a16:creationId xmlns:a16="http://schemas.microsoft.com/office/drawing/2014/main" id="{8A719C9F-EF74-BAF5-49B4-C8F1A8944F8F}"/>
              </a:ext>
            </a:extLst>
          </p:cNvPr>
          <p:cNvPicPr>
            <a:picLocks noChangeAspect="1"/>
          </p:cNvPicPr>
          <p:nvPr/>
        </p:nvPicPr>
        <p:blipFill rotWithShape="1">
          <a:blip r:embed="rId5"/>
          <a:srcRect l="6257" r="1338" b="-2"/>
          <a:stretch/>
        </p:blipFill>
        <p:spPr>
          <a:xfrm>
            <a:off x="7210585" y="4348480"/>
            <a:ext cx="4171414" cy="2249167"/>
          </a:xfrm>
          <a:prstGeom prst="rect">
            <a:avLst/>
          </a:prstGeom>
        </p:spPr>
      </p:pic>
      <p:pic>
        <p:nvPicPr>
          <p:cNvPr id="94" name="Picture 93" descr="A group of people standing and sitting&#10;&#10;Description automatically generated with low confidence">
            <a:extLst>
              <a:ext uri="{FF2B5EF4-FFF2-40B4-BE49-F238E27FC236}">
                <a16:creationId xmlns:a16="http://schemas.microsoft.com/office/drawing/2014/main" id="{F5D02E44-2308-A959-88FF-1D84EBF56D95}"/>
              </a:ext>
            </a:extLst>
          </p:cNvPr>
          <p:cNvPicPr>
            <a:picLocks noChangeAspect="1"/>
          </p:cNvPicPr>
          <p:nvPr/>
        </p:nvPicPr>
        <p:blipFill>
          <a:blip r:embed="rId6"/>
          <a:stretch>
            <a:fillRect/>
          </a:stretch>
        </p:blipFill>
        <p:spPr>
          <a:xfrm>
            <a:off x="271111" y="3185996"/>
            <a:ext cx="6177281" cy="3474720"/>
          </a:xfrm>
          <a:prstGeom prst="rect">
            <a:avLst/>
          </a:prstGeom>
        </p:spPr>
      </p:pic>
    </p:spTree>
    <p:extLst>
      <p:ext uri="{BB962C8B-B14F-4D97-AF65-F5344CB8AC3E}">
        <p14:creationId xmlns:p14="http://schemas.microsoft.com/office/powerpoint/2010/main" val="87028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person, child, family&#10;&#10;Description automatically generated">
            <a:extLst>
              <a:ext uri="{FF2B5EF4-FFF2-40B4-BE49-F238E27FC236}">
                <a16:creationId xmlns:a16="http://schemas.microsoft.com/office/drawing/2014/main" id="{E009E3CA-43EC-BA8F-AC36-CFC0C02FBB61}"/>
              </a:ext>
            </a:extLst>
          </p:cNvPr>
          <p:cNvPicPr>
            <a:picLocks noChangeAspect="1"/>
          </p:cNvPicPr>
          <p:nvPr/>
        </p:nvPicPr>
        <p:blipFill rotWithShape="1">
          <a:blip r:embed="rId3"/>
          <a:srcRect l="19786" r="15236"/>
          <a:stretch/>
        </p:blipFill>
        <p:spPr>
          <a:xfrm>
            <a:off x="3171489" y="-1852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6D4770A-B702-DD81-E892-2D9A403F1D9A}"/>
              </a:ext>
            </a:extLst>
          </p:cNvPr>
          <p:cNvSpPr>
            <a:spLocks noGrp="1"/>
          </p:cNvSpPr>
          <p:nvPr>
            <p:ph type="title"/>
          </p:nvPr>
        </p:nvSpPr>
        <p:spPr>
          <a:xfrm>
            <a:off x="334433" y="98611"/>
            <a:ext cx="3851123" cy="1320800"/>
          </a:xfrm>
        </p:spPr>
        <p:txBody>
          <a:bodyPr>
            <a:normAutofit/>
          </a:bodyPr>
          <a:lstStyle/>
          <a:p>
            <a:r>
              <a:rPr lang="en-US" dirty="0"/>
              <a:t>Follow Up Program</a:t>
            </a:r>
          </a:p>
        </p:txBody>
      </p:sp>
      <p:cxnSp>
        <p:nvCxnSpPr>
          <p:cNvPr id="45" name="Straight Connector 4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CB5C815D-BFE1-11DB-6850-2E5DBB3AA0CE}"/>
              </a:ext>
            </a:extLst>
          </p:cNvPr>
          <p:cNvGraphicFramePr>
            <a:graphicFrameLocks noGrp="1"/>
          </p:cNvGraphicFramePr>
          <p:nvPr>
            <p:ph idx="1"/>
            <p:extLst>
              <p:ext uri="{D42A27DB-BD31-4B8C-83A1-F6EECF244321}">
                <p14:modId xmlns:p14="http://schemas.microsoft.com/office/powerpoint/2010/main" val="3483624260"/>
              </p:ext>
            </p:extLst>
          </p:nvPr>
        </p:nvGraphicFramePr>
        <p:xfrm>
          <a:off x="59313" y="1799144"/>
          <a:ext cx="4623396" cy="4710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AC3EB19F-618B-2022-B1C4-77C512A7C2CE}"/>
              </a:ext>
            </a:extLst>
          </p:cNvPr>
          <p:cNvSpPr/>
          <p:nvPr/>
        </p:nvSpPr>
        <p:spPr>
          <a:xfrm flipH="1">
            <a:off x="994358" y="3748065"/>
            <a:ext cx="2787684"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rgbClr val="FF0000"/>
                </a:solidFill>
                <a:effectLst/>
              </a:rPr>
              <a:t>    IMPACT</a:t>
            </a:r>
          </a:p>
        </p:txBody>
      </p:sp>
    </p:spTree>
    <p:extLst>
      <p:ext uri="{BB962C8B-B14F-4D97-AF65-F5344CB8AC3E}">
        <p14:creationId xmlns:p14="http://schemas.microsoft.com/office/powerpoint/2010/main" val="143726027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F0D866-2B5B-42FA-BA6C-C5A2A7495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D3DDD6-8E74-4DF3-A7C9-6234C7DB3E7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78ADAB2-5713-4CC8-B21C-AD74ED6A7D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Tourism design</Template>
  <TotalTime>19464</TotalTime>
  <Words>1807</Words>
  <Application>Microsoft Office PowerPoint</Application>
  <PresentationFormat>Widescreen</PresentationFormat>
  <Paragraphs>112</Paragraphs>
  <Slides>18</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Calibri</vt:lpstr>
      <vt:lpstr>Corbel</vt:lpstr>
      <vt:lpstr>Trebuchet MS</vt:lpstr>
      <vt:lpstr>Wingdings 3</vt:lpstr>
      <vt:lpstr>Basis</vt:lpstr>
      <vt:lpstr>Acrobat Document</vt:lpstr>
      <vt:lpstr>PowerPoint Presentation</vt:lpstr>
      <vt:lpstr>Project Partners</vt:lpstr>
      <vt:lpstr>Growing Skilled Solar Cooks  and Educators</vt:lpstr>
      <vt:lpstr>Field Manual and Trainee Workbook</vt:lpstr>
      <vt:lpstr>Learn to Solar Cook  Using the D.A.R.E. Method</vt:lpstr>
      <vt:lpstr>Haines Pop Open Oven </vt:lpstr>
      <vt:lpstr>Heat Retention Basket Cooker</vt:lpstr>
      <vt:lpstr>Trainer Graduation Celebration</vt:lpstr>
      <vt:lpstr>Follow Up Program</vt:lpstr>
      <vt:lpstr>Entrepreneurship Opportunity</vt:lpstr>
      <vt:lpstr>Build Relationships that Cultivate Trust using Whats App</vt:lpstr>
      <vt:lpstr>Cooking Data: Collected via Whats App Support Group</vt:lpstr>
      <vt:lpstr>PowerPoint Presentation</vt:lpstr>
      <vt:lpstr>PowerPoint Presentation</vt:lpstr>
      <vt:lpstr>SCI Baseline Survey</vt:lpstr>
      <vt:lpstr>Feedback and Recommendations</vt:lpstr>
      <vt:lpstr>Future Plans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Kakuma Refugee Camp</dc:title>
  <dc:creator>Jennifer Gasser</dc:creator>
  <cp:lastModifiedBy>Jennifer Gasser</cp:lastModifiedBy>
  <cp:revision>35</cp:revision>
  <dcterms:created xsi:type="dcterms:W3CDTF">2022-06-09T14:08:41Z</dcterms:created>
  <dcterms:modified xsi:type="dcterms:W3CDTF">2022-06-23T06:33:11Z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